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8" r:id="rId11"/>
    <p:sldId id="269" r:id="rId12"/>
    <p:sldId id="272" r:id="rId13"/>
    <p:sldId id="271" r:id="rId14"/>
    <p:sldId id="275" r:id="rId15"/>
    <p:sldId id="267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port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717" y="1319842"/>
            <a:ext cx="8144134" cy="3882492"/>
          </a:xfrm>
        </p:spPr>
        <p:txBody>
          <a:bodyPr/>
          <a:lstStyle/>
          <a:p>
            <a:pPr algn="l"/>
            <a:r>
              <a:rPr lang="ru-RU" b="1" dirty="0" smtClean="0"/>
              <a:t>Справочно-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библиографическое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обслуживание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32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14" y="388571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Таким образом, справки отдельных видов различаются между собой конечным результатом, </a:t>
            </a:r>
            <a:endParaRPr lang="ru-RU" sz="4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то 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есть тем,</a:t>
            </a:r>
            <a:r>
              <a:rPr lang="ru-RU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что </a:t>
            </a:r>
            <a:r>
              <a:rPr lang="ru-RU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получает читатель </a:t>
            </a:r>
            <a:endParaRPr lang="ru-RU" sz="44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в </a:t>
            </a:r>
            <a:r>
              <a:rPr lang="ru-RU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ответ  на свой </a:t>
            </a:r>
            <a:r>
              <a:rPr lang="ru-RU" sz="4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запрос -</a:t>
            </a:r>
            <a:endParaRPr lang="ru-RU" sz="4400" b="1" dirty="0">
              <a:solidFill>
                <a:srgbClr val="666666"/>
              </a:solidFill>
              <a:latin typeface="Open Sans"/>
            </a:endParaRPr>
          </a:p>
          <a:p>
            <a:r>
              <a:rPr lang="ru-RU" dirty="0">
                <a:solidFill>
                  <a:srgbClr val="666666"/>
                </a:solidFill>
                <a:latin typeface="Open Sans"/>
              </a:rPr>
              <a:t> </a:t>
            </a:r>
            <a:endParaRPr lang="ru-RU" b="0" i="0" dirty="0">
              <a:solidFill>
                <a:srgbClr val="66666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7505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85" y="128428"/>
            <a:ext cx="3557519" cy="3531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973" y="0"/>
            <a:ext cx="6096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Книгу (документ) или факт её нахождения 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в фонде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Уточнение данных 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о книге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Список литературы </a:t>
            </a:r>
          </a:p>
          <a:p>
            <a:r>
              <a:rPr lang="ru-RU" sz="4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по теме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___________</a:t>
            </a:r>
            <a:endParaRPr lang="ru-RU" sz="4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Факт</a:t>
            </a:r>
            <a:r>
              <a:rPr lang="ru-RU" sz="4000" dirty="0">
                <a:solidFill>
                  <a:srgbClr val="000000"/>
                </a:solidFill>
                <a:latin typeface="tahoma" panose="020B0604030504040204" pitchFamily="34" charset="0"/>
              </a:rPr>
              <a:t>, конкретные данные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3313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5727"/>
            <a:ext cx="1012488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Справки могут быть выданы читателю 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любой форме – </a:t>
            </a:r>
          </a:p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исьменно или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устно</a:t>
            </a:r>
          </a:p>
          <a:p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разным каналам связи – 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телефону,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почте,</a:t>
            </a:r>
          </a:p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ерез социальные сети,</a:t>
            </a: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виртуальную справочную службу (ВСС)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73" y="1302588"/>
            <a:ext cx="4327289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351" y="800679"/>
            <a:ext cx="62343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Отказ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 на запрос тоже </a:t>
            </a:r>
            <a:endParaRPr lang="ru-RU" sz="4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считается</a:t>
            </a:r>
            <a:r>
              <a:rPr lang="ru-RU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 справкой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. 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247229"/>
            <a:ext cx="5948855" cy="44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96" y="186769"/>
            <a:ext cx="116600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Библиографическая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консультация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развёрнутый ответ 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запрос</a:t>
            </a:r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содержит 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советы </a:t>
            </a:r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как выполнить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самостоятельный поиск книг (документов),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пользоваться системой каталогов (в т.ч. ЭК).</a:t>
            </a:r>
          </a:p>
          <a:p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консультации пользователя библиотеки знакомят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правилами 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оформления </a:t>
            </a:r>
            <a:r>
              <a:rPr lang="ru-RU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библиографического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списка, составления </a:t>
            </a:r>
            <a:r>
              <a:rPr lang="ru-RU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библиографического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описания, </a:t>
            </a:r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систематизации 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 </a:t>
            </a:r>
            <a:endParaRPr lang="ru-RU" sz="28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реферирования.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02" y="1623203"/>
            <a:ext cx="2733136" cy="27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Сложные запросы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14" y="1923691"/>
            <a:ext cx="12041880" cy="4934308"/>
          </a:xfrm>
        </p:spPr>
        <p:txBody>
          <a:bodyPr>
            <a:noAutofit/>
          </a:bodyPr>
          <a:lstStyle/>
          <a:p>
            <a:r>
              <a:rPr lang="ru-RU" sz="3400" dirty="0" smtClean="0"/>
              <a:t>Трудоёмкие в поиске.</a:t>
            </a:r>
          </a:p>
          <a:p>
            <a:r>
              <a:rPr lang="ru-RU" sz="3400" dirty="0" smtClean="0"/>
              <a:t>Требуют подключения других специалистов библиотечного дела.</a:t>
            </a:r>
          </a:p>
          <a:p>
            <a:r>
              <a:rPr lang="ru-RU" sz="3400" dirty="0" smtClean="0"/>
              <a:t>Не могут быть выполнены на основе книг (</a:t>
            </a:r>
            <a:r>
              <a:rPr lang="ru-RU" sz="3400" dirty="0"/>
              <a:t>д</a:t>
            </a:r>
            <a:r>
              <a:rPr lang="ru-RU" sz="3400" dirty="0" smtClean="0"/>
              <a:t>окументов) только данной библиотеки.</a:t>
            </a:r>
            <a:endParaRPr lang="ru-RU" sz="34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200" b="1" dirty="0" smtClean="0"/>
              <a:t>Перенаправляются в информационно-библиографический отдел ЦБ им. А.С.Пушкина</a:t>
            </a:r>
            <a:endParaRPr lang="ru-RU" sz="32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914284" y="4876017"/>
            <a:ext cx="1145933" cy="972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Учёт справочно-библиографического обслуживания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25" y="2287901"/>
            <a:ext cx="9613861" cy="359931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Библиотеки ежедневно учитывают </a:t>
            </a:r>
          </a:p>
          <a:p>
            <a:pPr marL="0" indent="0">
              <a:buNone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выдаваемые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запросам читателей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справки </a:t>
            </a:r>
          </a:p>
          <a:p>
            <a:pPr marL="0" indent="0">
              <a:buNone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единой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форме </a:t>
            </a:r>
          </a:p>
          <a:p>
            <a:pPr marL="0" indent="0">
              <a:buNone/>
            </a:pPr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(тетрадь справок и графа в Дневнике  </a:t>
            </a:r>
          </a:p>
          <a:p>
            <a:pPr marL="0" indent="0">
              <a:buNone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работы).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14" y="1624952"/>
            <a:ext cx="3879631" cy="46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9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почитать по теме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81048"/>
            <a:ext cx="9613861" cy="3618658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Диомидова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 Н. 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Библиография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[Текст] : учеб. 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издание/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Н. </a:t>
            </a:r>
            <a:r>
              <a:rPr lang="ru-RU" sz="2800" i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Диомидова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Автор.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Книжная палата, 1991.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242 c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800" i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Нещерет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М. Ю. Виды ответов на запросы пользователей: </a:t>
            </a:r>
            <a:r>
              <a:rPr lang="ru-RU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учѐт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справочно-библиографическом обслуживании [Текст] / М. Ю. </a:t>
            </a:r>
            <a:r>
              <a:rPr lang="ru-RU" sz="2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Нещерет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Автор 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Библиография. – 2009. – № 4 (июль-авг.). – С. 47-54. </a:t>
            </a:r>
          </a:p>
          <a:p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Справочник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библиографа [Текст] / [науч. ред. А. Н. Ванеев и др.]. – Изд. 3-е, </a:t>
            </a:r>
            <a:r>
              <a:rPr lang="ru-RU" sz="2800" i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 доп. – СПб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Профессия, 2006. – 591 с</a:t>
            </a:r>
            <a:r>
              <a:rPr lang="ru-RU" sz="28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ru-RU" sz="28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табл. – (Библиотека).</a:t>
            </a:r>
          </a:p>
        </p:txBody>
      </p:sp>
    </p:spTree>
    <p:extLst>
      <p:ext uri="{BB962C8B-B14F-4D97-AF65-F5344CB8AC3E}">
        <p14:creationId xmlns:p14="http://schemas.microsoft.com/office/powerpoint/2010/main" val="400037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547" y="745101"/>
            <a:ext cx="68464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  <a:p>
            <a:pPr algn="ctr"/>
            <a:r>
              <a:rPr lang="ru-RU" sz="4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Зав. информационно-библиографическим отделом ЦБ им. А. С. Пушкина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Романовна Соколова</a:t>
            </a: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ibo@cbs-kstovo.ru</a:t>
            </a:r>
            <a:endParaRPr lang="ru-RU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 2-47-97 (доб. 110)</a:t>
            </a: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7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Что такое справка?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477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   Это ответ на </a:t>
            </a:r>
            <a:r>
              <a:rPr lang="ru-RU" sz="4000" b="1" dirty="0" smtClean="0"/>
              <a:t>РАЗОВЫЙ</a:t>
            </a:r>
            <a:r>
              <a:rPr lang="ru-RU" sz="4000" dirty="0" smtClean="0"/>
              <a:t> запрос                   </a:t>
            </a:r>
          </a:p>
          <a:p>
            <a:pPr marL="0" indent="0">
              <a:buNone/>
            </a:pPr>
            <a:r>
              <a:rPr lang="ru-RU" sz="4000" dirty="0" smtClean="0"/>
              <a:t>         посетителя библио</a:t>
            </a:r>
            <a:r>
              <a:rPr lang="ru-RU" sz="4300" dirty="0" smtClean="0"/>
              <a:t>теки</a:t>
            </a:r>
            <a:endParaRPr lang="ru-RU" sz="4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21" y="2336873"/>
            <a:ext cx="24384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15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</a:t>
            </a:r>
            <a:r>
              <a:rPr lang="ru-RU" dirty="0"/>
              <a:t>как читателей интересуют самые разнообразные сведения, то и справки тоже выдаются разные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445" y="2336873"/>
            <a:ext cx="5378678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u="sng" dirty="0"/>
              <a:t>по характеру </a:t>
            </a:r>
            <a:r>
              <a:rPr lang="ru-RU" sz="3600" b="1" u="sng" dirty="0" smtClean="0"/>
              <a:t>информации</a:t>
            </a:r>
          </a:p>
          <a:p>
            <a:pPr marL="0" indent="0">
              <a:buNone/>
            </a:pPr>
            <a:endParaRPr lang="ru-RU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библио­графические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фактографические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6597877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u="sng" dirty="0"/>
              <a:t>по </a:t>
            </a:r>
            <a:r>
              <a:rPr lang="ru-RU" sz="3600" b="1" u="sng" dirty="0" smtClean="0"/>
              <a:t>форме</a:t>
            </a:r>
          </a:p>
          <a:p>
            <a:endParaRPr lang="ru-RU" sz="3600" b="1" dirty="0"/>
          </a:p>
          <a:p>
            <a:endParaRPr lang="ru-RU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устные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письменные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73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Библиографические справки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  тематическая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  адресная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  уточняющая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232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51" y="0"/>
            <a:ext cx="9553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u="sng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Тематическая справка</a:t>
            </a:r>
          </a:p>
          <a:p>
            <a:endParaRPr lang="ru-RU" sz="4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Даём посетителю сведения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о книгах (доку­ментах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) </a:t>
            </a:r>
            <a:endParaRPr lang="ru-RU" sz="4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по 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определенной </a:t>
            </a:r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теме.</a:t>
            </a:r>
          </a:p>
          <a:p>
            <a:endParaRPr lang="ru-RU" sz="4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0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1 список книг – 1 справка</a:t>
            </a:r>
          </a:p>
          <a:p>
            <a:endParaRPr lang="ru-RU" sz="4000" dirty="0">
              <a:solidFill>
                <a:srgbClr val="666666"/>
              </a:solidFill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22" y="2718813"/>
            <a:ext cx="4241289" cy="39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9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18" y="255666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Адресная справка</a:t>
            </a:r>
          </a:p>
          <a:p>
            <a:endParaRPr lang="ru-RU" sz="4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Выдаём информацию 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о наличии </a:t>
            </a:r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или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ме­стонахождении книги 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в </a:t>
            </a:r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фонде</a:t>
            </a:r>
            <a:endParaRPr lang="ru-RU" sz="4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sz="4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40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1 книга – 1 справка</a:t>
            </a:r>
            <a:endParaRPr lang="ru-RU" sz="4000" i="1" dirty="0">
              <a:solidFill>
                <a:srgbClr val="666666"/>
              </a:solidFill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8" y="0"/>
            <a:ext cx="5081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469" y="208370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u="sng" dirty="0" smtClean="0">
                <a:solidFill>
                  <a:srgbClr val="000000"/>
                </a:solidFill>
                <a:latin typeface="tahoma" panose="020B0604030504040204" pitchFamily="34" charset="0"/>
              </a:rPr>
              <a:t>Уточняющая справка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Уточняем у читателя элементы </a:t>
            </a:r>
            <a:r>
              <a:rPr lang="ru-RU" sz="4400" dirty="0">
                <a:solidFill>
                  <a:srgbClr val="000000"/>
                </a:solidFill>
                <a:latin typeface="tahoma" panose="020B0604030504040204" pitchFamily="34" charset="0"/>
              </a:rPr>
              <a:t>библи­ографического </a:t>
            </a:r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описания, исправляем искаженные им данные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ru-RU" sz="40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1 книга – 1 справка.</a:t>
            </a: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82" y="1166648"/>
            <a:ext cx="4997669" cy="49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Фактографические справки</a:t>
            </a:r>
            <a:endParaRPr lang="ru-RU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406770"/>
            <a:ext cx="9613861" cy="3529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конкретные сведения и факты, </a:t>
            </a:r>
            <a:r>
              <a:rPr lang="ru-RU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интересующие читателя </a:t>
            </a:r>
            <a:endParaRPr lang="ru-RU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даты </a:t>
            </a:r>
            <a:r>
              <a:rPr lang="ru-RU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 и деятельности какого-либо лица (исторического деятеля, писателя, ученого  др.), </a:t>
            </a:r>
            <a:endParaRPr lang="ru-RU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толкование </a:t>
            </a:r>
            <a:r>
              <a:rPr lang="ru-RU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специального термина, </a:t>
            </a:r>
            <a:endParaRPr lang="ru-RU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точное </a:t>
            </a:r>
            <a:r>
              <a:rPr lang="ru-RU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организации или </a:t>
            </a:r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</a:t>
            </a:r>
          </a:p>
          <a:p>
            <a:r>
              <a:rPr lang="ru-RU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номера телефонов, режим работы </a:t>
            </a:r>
            <a:r>
              <a:rPr lang="ru-RU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 д. </a:t>
            </a:r>
            <a:endParaRPr lang="ru-RU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sz="5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сведение (факт) – 1 справка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ru-RU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74333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Пример фактографической справки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8" y="1946686"/>
            <a:ext cx="6637283" cy="49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737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140</TotalTime>
  <Words>422</Words>
  <Application>Microsoft Office PowerPoint</Application>
  <PresentationFormat>Широкоэкранный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Open Sans</vt:lpstr>
      <vt:lpstr>Tahoma</vt:lpstr>
      <vt:lpstr>Tahoma</vt:lpstr>
      <vt:lpstr>Trebuchet MS</vt:lpstr>
      <vt:lpstr>Wingdings</vt:lpstr>
      <vt:lpstr>Берлин</vt:lpstr>
      <vt:lpstr>Справочно-  библиографическое   обслуживание</vt:lpstr>
      <vt:lpstr>         Что такое справка?</vt:lpstr>
      <vt:lpstr> Так как читателей интересуют самые разнообразные сведения, то и справки тоже выдаются разные: </vt:lpstr>
      <vt:lpstr>Библиографические справки</vt:lpstr>
      <vt:lpstr>Презентация PowerPoint</vt:lpstr>
      <vt:lpstr>Презентация PowerPoint</vt:lpstr>
      <vt:lpstr>Презентация PowerPoint</vt:lpstr>
      <vt:lpstr>Фактографические справки</vt:lpstr>
      <vt:lpstr>     Пример фактографической справки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Сложные запросы</vt:lpstr>
      <vt:lpstr>Учёт справочно-библиографического обслуживания</vt:lpstr>
      <vt:lpstr>Что почитать по теме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Справочно-библиографическое обслуживание</dc:title>
  <dc:creator>user</dc:creator>
  <cp:lastModifiedBy>user</cp:lastModifiedBy>
  <cp:revision>16</cp:revision>
  <dcterms:created xsi:type="dcterms:W3CDTF">2023-09-19T11:29:39Z</dcterms:created>
  <dcterms:modified xsi:type="dcterms:W3CDTF">2023-09-21T05:34:43Z</dcterms:modified>
</cp:coreProperties>
</file>