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85" r:id="rId3"/>
    <p:sldId id="287" r:id="rId4"/>
    <p:sldId id="295" r:id="rId5"/>
    <p:sldId id="289" r:id="rId6"/>
    <p:sldId id="296" r:id="rId7"/>
    <p:sldId id="290" r:id="rId8"/>
    <p:sldId id="292" r:id="rId9"/>
    <p:sldId id="293" r:id="rId10"/>
    <p:sldId id="294" r:id="rId11"/>
    <p:sldId id="286" r:id="rId12"/>
    <p:sldId id="288" r:id="rId13"/>
    <p:sldId id="28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97" d="100"/>
          <a:sy n="97" d="100"/>
        </p:scale>
        <p:origin x="101"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9649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81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1958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5861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09779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547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061327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771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101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0473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511685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11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8408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26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smtClean="0"/>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65798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11/21/2023</a:t>
            </a:fld>
            <a:endParaRPr lang="en-US" dirty="0"/>
          </a:p>
        </p:txBody>
      </p:sp>
    </p:spTree>
    <p:extLst>
      <p:ext uri="{BB962C8B-B14F-4D97-AF65-F5344CB8AC3E}">
        <p14:creationId xmlns:p14="http://schemas.microsoft.com/office/powerpoint/2010/main" val="1969281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435245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1166648" y="386255"/>
            <a:ext cx="8107355" cy="3909848"/>
          </a:xfrm>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ОФОРМЛЕНИЕ ПАСПОРТА КНИЖНОЙ ВЫСТАВКИ</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6" name="Подзаголовок 5"/>
          <p:cNvSpPr>
            <a:spLocks noGrp="1"/>
          </p:cNvSpPr>
          <p:nvPr>
            <p:ph type="subTitle" idx="1"/>
          </p:nvPr>
        </p:nvSpPr>
        <p:spPr>
          <a:xfrm>
            <a:off x="1507067" y="4820794"/>
            <a:ext cx="7766936" cy="1096899"/>
          </a:xfrm>
        </p:spPr>
        <p:txBody>
          <a:bodyPr>
            <a:normAutofit fontScale="25000" lnSpcReduction="20000"/>
          </a:bodyPr>
          <a:lstStyle/>
          <a:p>
            <a:pPr algn="ctr"/>
            <a:endParaRPr lang="ru-RU" sz="7200" b="1" dirty="0" smtClean="0">
              <a:solidFill>
                <a:schemeClr val="tx1"/>
              </a:solidFill>
              <a:latin typeface="Times New Roman" panose="02020603050405020304" pitchFamily="18" charset="0"/>
              <a:cs typeface="Times New Roman" panose="02020603050405020304" pitchFamily="18" charset="0"/>
            </a:endParaRPr>
          </a:p>
          <a:p>
            <a:pPr algn="ctr"/>
            <a:endParaRPr lang="ru-RU" sz="5500" b="1" dirty="0">
              <a:solidFill>
                <a:schemeClr val="tx1"/>
              </a:solidFill>
              <a:latin typeface="Times New Roman" panose="02020603050405020304" pitchFamily="18" charset="0"/>
              <a:cs typeface="Times New Roman" panose="02020603050405020304" pitchFamily="18" charset="0"/>
            </a:endParaRPr>
          </a:p>
          <a:p>
            <a:pPr algn="ctr"/>
            <a:endParaRPr lang="ru-RU" sz="2000" dirty="0" smtClean="0">
              <a:solidFill>
                <a:schemeClr val="tx1"/>
              </a:solidFill>
              <a:latin typeface="Times New Roman" panose="02020603050405020304" pitchFamily="18" charset="0"/>
              <a:cs typeface="Times New Roman" panose="02020603050405020304" pitchFamily="18" charset="0"/>
            </a:endParaRPr>
          </a:p>
          <a:p>
            <a:pPr algn="ctr"/>
            <a:r>
              <a:rPr lang="ru-RU" sz="5600" b="1" dirty="0" smtClean="0">
                <a:solidFill>
                  <a:schemeClr val="tx1"/>
                </a:solidFill>
                <a:latin typeface="Times New Roman" panose="02020603050405020304" pitchFamily="18" charset="0"/>
                <a:cs typeface="Times New Roman" panose="02020603050405020304" pitchFamily="18" charset="0"/>
              </a:rPr>
              <a:t>г. Кстово, 2023 г.</a:t>
            </a:r>
            <a:endParaRPr lang="ru-RU" sz="5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004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42544"/>
            <a:ext cx="8596668" cy="3105807"/>
          </a:xfrm>
        </p:spPr>
        <p:txBody>
          <a:bodyPr>
            <a:normAutofit/>
          </a:bodyPr>
          <a:lstStyle/>
          <a:p>
            <a:r>
              <a:rPr lang="ru-RU" sz="1600" dirty="0" smtClean="0">
                <a:solidFill>
                  <a:schemeClr val="tx1"/>
                </a:solidFill>
                <a:latin typeface="Times New Roman" panose="02020603050405020304" pitchFamily="18" charset="0"/>
                <a:cs typeface="Times New Roman" panose="02020603050405020304" pitchFamily="18" charset="0"/>
              </a:rPr>
              <a:t>В разделе </a:t>
            </a:r>
            <a:r>
              <a:rPr lang="ru-RU" sz="1600" b="1" dirty="0">
                <a:solidFill>
                  <a:schemeClr val="tx1"/>
                </a:solidFill>
                <a:latin typeface="Times New Roman" panose="02020603050405020304" pitchFamily="18" charset="0"/>
                <a:cs typeface="Times New Roman" panose="02020603050405020304" pitchFamily="18" charset="0"/>
              </a:rPr>
              <a:t>«Структура книжной выставки</a:t>
            </a:r>
            <a:r>
              <a:rPr lang="ru-RU" sz="1600" dirty="0" smtClean="0">
                <a:solidFill>
                  <a:schemeClr val="tx1"/>
                </a:solidFill>
                <a:latin typeface="Times New Roman" panose="02020603050405020304" pitchFamily="18" charset="0"/>
                <a:cs typeface="Times New Roman" panose="02020603050405020304" pitchFamily="18" charset="0"/>
              </a:rPr>
              <a:t>» указываем количество разделов </a:t>
            </a:r>
            <a:r>
              <a:rPr lang="ru-RU" sz="1600" b="1" dirty="0">
                <a:solidFill>
                  <a:schemeClr val="tx1"/>
                </a:solidFill>
                <a:latin typeface="Times New Roman" panose="02020603050405020304" pitchFamily="18" charset="0"/>
                <a:cs typeface="Times New Roman" panose="02020603050405020304" pitchFamily="18" charset="0"/>
              </a:rPr>
              <a:t/>
            </a:r>
            <a:br>
              <a:rPr lang="ru-RU" sz="1600" b="1" dirty="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и прописываем их названия</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цитаты.</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В поле </a:t>
            </a:r>
            <a:r>
              <a:rPr lang="ru-RU" sz="1600" b="1" dirty="0">
                <a:solidFill>
                  <a:schemeClr val="tx1"/>
                </a:solidFill>
                <a:latin typeface="Times New Roman" panose="02020603050405020304" pitchFamily="18" charset="0"/>
                <a:cs typeface="Times New Roman" panose="02020603050405020304" pitchFamily="18" charset="0"/>
              </a:rPr>
              <a:t>«Ответственный» </a:t>
            </a:r>
            <a:r>
              <a:rPr lang="ru-RU" sz="1600" dirty="0">
                <a:solidFill>
                  <a:schemeClr val="tx1"/>
                </a:solidFill>
                <a:latin typeface="Times New Roman" panose="02020603050405020304" pitchFamily="18" charset="0"/>
                <a:cs typeface="Times New Roman" panose="02020603050405020304" pitchFamily="18" charset="0"/>
              </a:rPr>
              <a:t>указываем полное имя и должность организатора экспозиции.</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3980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77334" y="338959"/>
            <a:ext cx="8596668" cy="536026"/>
          </a:xfrm>
        </p:spPr>
        <p:txBody>
          <a:bodyPr>
            <a:noAutofit/>
          </a:bodyPr>
          <a:lstStyle/>
          <a:p>
            <a:pPr algn="ctr"/>
            <a:r>
              <a:rPr lang="ru-RU" sz="1600" b="1" dirty="0" smtClean="0">
                <a:solidFill>
                  <a:schemeClr val="tx1"/>
                </a:solidFill>
                <a:latin typeface="Times New Roman" panose="02020603050405020304" pitchFamily="18" charset="0"/>
                <a:cs typeface="Times New Roman" panose="02020603050405020304" pitchFamily="18" charset="0"/>
              </a:rPr>
              <a:t>Пример заполнения «Паспорта книжной выставки»</a:t>
            </a:r>
            <a:endParaRPr lang="ru-RU" sz="1600" b="1" dirty="0">
              <a:solidFill>
                <a:schemeClr val="tx1"/>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677333" y="1087821"/>
            <a:ext cx="9262825" cy="5336627"/>
          </a:xfrm>
        </p:spPr>
        <p:txBody>
          <a:bodyPr>
            <a:normAutofit fontScale="32500" lnSpcReduction="20000"/>
          </a:bodyPr>
          <a:lstStyle/>
          <a:p>
            <a:pPr marL="0" indent="0">
              <a:buNone/>
            </a:pPr>
            <a:endParaRPr lang="ru-RU" sz="5600" b="1" dirty="0" smtClean="0">
              <a:latin typeface="Times New Roman" panose="02020603050405020304" pitchFamily="18" charset="0"/>
              <a:cs typeface="Times New Roman" panose="02020603050405020304" pitchFamily="18" charset="0"/>
            </a:endParaRPr>
          </a:p>
          <a:p>
            <a:pPr marL="0" indent="0">
              <a:buNone/>
            </a:pPr>
            <a:r>
              <a:rPr lang="ru-RU" sz="4900" b="1" dirty="0" smtClean="0">
                <a:latin typeface="Times New Roman" panose="02020603050405020304" pitchFamily="18" charset="0"/>
                <a:cs typeface="Times New Roman" panose="02020603050405020304" pitchFamily="18" charset="0"/>
              </a:rPr>
              <a:t>Название </a:t>
            </a:r>
            <a:r>
              <a:rPr lang="ru-RU" sz="4900" b="1" dirty="0">
                <a:latin typeface="Times New Roman" panose="02020603050405020304" pitchFamily="18" charset="0"/>
                <a:cs typeface="Times New Roman" panose="02020603050405020304" pitchFamily="18" charset="0"/>
              </a:rPr>
              <a:t>и форма </a:t>
            </a:r>
            <a:r>
              <a:rPr lang="ru-RU" sz="4900" b="1" dirty="0" smtClean="0">
                <a:latin typeface="Times New Roman" panose="02020603050405020304" pitchFamily="18" charset="0"/>
                <a:cs typeface="Times New Roman" panose="02020603050405020304" pitchFamily="18" charset="0"/>
              </a:rPr>
              <a:t>выставки: </a:t>
            </a:r>
            <a:r>
              <a:rPr lang="ru-RU" sz="4900" dirty="0" smtClean="0">
                <a:latin typeface="Times New Roman" panose="02020603050405020304" pitchFamily="18" charset="0"/>
                <a:cs typeface="Times New Roman" panose="02020603050405020304" pitchFamily="18" charset="0"/>
              </a:rPr>
              <a:t>«</a:t>
            </a:r>
            <a:r>
              <a:rPr lang="ru-RU" sz="4900" dirty="0" smtClean="0">
                <a:latin typeface="Times New Roman" panose="02020603050405020304" pitchFamily="18" charset="0"/>
                <a:ea typeface="Calibri" panose="020F0502020204030204" pitchFamily="34" charset="0"/>
                <a:cs typeface="Times New Roman" panose="02020603050405020304" pitchFamily="18" charset="0"/>
              </a:rPr>
              <a:t>Время </a:t>
            </a:r>
            <a:r>
              <a:rPr lang="ru-RU" sz="4900" dirty="0">
                <a:latin typeface="Times New Roman" panose="02020603050405020304" pitchFamily="18" charset="0"/>
                <a:ea typeface="Calibri" panose="020F0502020204030204" pitchFamily="34" charset="0"/>
                <a:cs typeface="Times New Roman" panose="02020603050405020304" pitchFamily="18" charset="0"/>
              </a:rPr>
              <a:t>открывать </a:t>
            </a:r>
            <a:r>
              <a:rPr lang="ru-RU" sz="4900" dirty="0" smtClean="0">
                <a:latin typeface="Times New Roman" panose="02020603050405020304" pitchFamily="18" charset="0"/>
                <a:ea typeface="Calibri" panose="020F0502020204030204" pitchFamily="34" charset="0"/>
                <a:cs typeface="Times New Roman" panose="02020603050405020304" pitchFamily="18" charset="0"/>
              </a:rPr>
              <a:t>Тургенева» </a:t>
            </a:r>
            <a:r>
              <a:rPr lang="ru-RU" sz="4900" dirty="0">
                <a:latin typeface="Times New Roman" panose="02020603050405020304" pitchFamily="18" charset="0"/>
                <a:ea typeface="Calibri" panose="020F0502020204030204" pitchFamily="34" charset="0"/>
                <a:cs typeface="Times New Roman" panose="02020603050405020304" pitchFamily="18" charset="0"/>
              </a:rPr>
              <a:t>- </a:t>
            </a:r>
            <a:r>
              <a:rPr lang="ru-RU" sz="4900" dirty="0" smtClean="0">
                <a:latin typeface="Times New Roman" panose="02020603050405020304" pitchFamily="18" charset="0"/>
                <a:ea typeface="Calibri" panose="020F0502020204030204" pitchFamily="34" charset="0"/>
                <a:cs typeface="Times New Roman" panose="02020603050405020304" pitchFamily="18" charset="0"/>
              </a:rPr>
              <a:t> выставка-портрет </a:t>
            </a:r>
            <a:r>
              <a:rPr lang="ru-RU" sz="4900" dirty="0">
                <a:latin typeface="Times New Roman" panose="02020603050405020304" pitchFamily="18" charset="0"/>
                <a:ea typeface="Calibri" panose="020F0502020204030204" pitchFamily="34" charset="0"/>
                <a:cs typeface="Times New Roman" panose="02020603050405020304" pitchFamily="18" charset="0"/>
              </a:rPr>
              <a:t>к  </a:t>
            </a:r>
            <a:r>
              <a:rPr lang="ru-RU" sz="4900" dirty="0" smtClean="0">
                <a:latin typeface="Times New Roman" panose="02020603050405020304" pitchFamily="18" charset="0"/>
                <a:ea typeface="Calibri" panose="020F0502020204030204" pitchFamily="34" charset="0"/>
                <a:cs typeface="Times New Roman" panose="02020603050405020304" pitchFamily="18" charset="0"/>
              </a:rPr>
              <a:t>205-летию </a:t>
            </a:r>
            <a:r>
              <a:rPr lang="ru-RU" sz="4900" dirty="0">
                <a:latin typeface="Times New Roman" panose="02020603050405020304" pitchFamily="18" charset="0"/>
                <a:ea typeface="Calibri" panose="020F0502020204030204" pitchFamily="34" charset="0"/>
                <a:cs typeface="Times New Roman" panose="02020603050405020304" pitchFamily="18" charset="0"/>
              </a:rPr>
              <a:t>со дня рождения </a:t>
            </a:r>
            <a:r>
              <a:rPr lang="ru-RU" sz="4900" dirty="0" smtClean="0">
                <a:latin typeface="Times New Roman" panose="02020603050405020304" pitchFamily="18" charset="0"/>
                <a:ea typeface="Calibri" panose="020F0502020204030204" pitchFamily="34" charset="0"/>
                <a:cs typeface="Times New Roman" panose="02020603050405020304" pitchFamily="18" charset="0"/>
              </a:rPr>
              <a:t>писателя</a:t>
            </a:r>
            <a:endParaRPr lang="ru-RU" sz="4900" b="1" dirty="0" smtClean="0">
              <a:latin typeface="Times New Roman" panose="02020603050405020304" pitchFamily="18" charset="0"/>
              <a:cs typeface="Times New Roman" panose="02020603050405020304" pitchFamily="18" charset="0"/>
            </a:endParaRPr>
          </a:p>
          <a:p>
            <a:pPr marL="0" indent="0">
              <a:buNone/>
            </a:pPr>
            <a:r>
              <a:rPr lang="ru-RU" sz="4900" b="1" dirty="0" smtClean="0">
                <a:latin typeface="Times New Roman" panose="02020603050405020304" pitchFamily="18" charset="0"/>
                <a:cs typeface="Times New Roman" panose="02020603050405020304" pitchFamily="18" charset="0"/>
              </a:rPr>
              <a:t>Вид </a:t>
            </a:r>
            <a:r>
              <a:rPr lang="ru-RU" sz="4900" b="1" dirty="0">
                <a:latin typeface="Times New Roman" panose="02020603050405020304" pitchFamily="18" charset="0"/>
                <a:cs typeface="Times New Roman" panose="02020603050405020304" pitchFamily="18" charset="0"/>
              </a:rPr>
              <a:t>выставки</a:t>
            </a:r>
            <a:r>
              <a:rPr lang="ru-RU" sz="4900" dirty="0">
                <a:latin typeface="Times New Roman" panose="02020603050405020304" pitchFamily="18" charset="0"/>
                <a:cs typeface="Times New Roman" panose="02020603050405020304" pitchFamily="18" charset="0"/>
              </a:rPr>
              <a:t>: виртуальная / </a:t>
            </a:r>
            <a:r>
              <a:rPr lang="ru-RU" sz="4900" u="sng" dirty="0">
                <a:latin typeface="Times New Roman" panose="02020603050405020304" pitchFamily="18" charset="0"/>
                <a:cs typeface="Times New Roman" panose="02020603050405020304" pitchFamily="18" charset="0"/>
              </a:rPr>
              <a:t>традиционная</a:t>
            </a:r>
            <a:r>
              <a:rPr lang="ru-RU" sz="4900" dirty="0">
                <a:latin typeface="Times New Roman" panose="02020603050405020304" pitchFamily="18" charset="0"/>
                <a:cs typeface="Times New Roman" panose="02020603050405020304" pitchFamily="18" charset="0"/>
              </a:rPr>
              <a:t> (подчеркнуть</a:t>
            </a:r>
            <a:r>
              <a:rPr lang="ru-RU" sz="4900" dirty="0" smtClean="0">
                <a:latin typeface="Times New Roman" panose="02020603050405020304" pitchFamily="18" charset="0"/>
                <a:cs typeface="Times New Roman" panose="02020603050405020304" pitchFamily="18" charset="0"/>
              </a:rPr>
              <a:t>)</a:t>
            </a:r>
            <a:endParaRPr lang="ru-RU" sz="4900" b="1" dirty="0" smtClean="0">
              <a:latin typeface="Times New Roman" panose="02020603050405020304" pitchFamily="18" charset="0"/>
              <a:cs typeface="Times New Roman" panose="02020603050405020304" pitchFamily="18" charset="0"/>
            </a:endParaRPr>
          </a:p>
          <a:p>
            <a:pPr marL="0" indent="0">
              <a:buNone/>
            </a:pPr>
            <a:r>
              <a:rPr lang="ru-RU" sz="4900" b="1" dirty="0" smtClean="0">
                <a:latin typeface="Times New Roman" panose="02020603050405020304" pitchFamily="18" charset="0"/>
                <a:cs typeface="Times New Roman" panose="02020603050405020304" pitchFamily="18" charset="0"/>
              </a:rPr>
              <a:t>Цель выставки</a:t>
            </a:r>
            <a:r>
              <a:rPr lang="ru-RU" sz="4900" dirty="0" smtClean="0">
                <a:latin typeface="Times New Roman" panose="02020603050405020304" pitchFamily="18" charset="0"/>
                <a:cs typeface="Times New Roman" panose="02020603050405020304" pitchFamily="18" charset="0"/>
              </a:rPr>
              <a:t>:_ популяризация книг </a:t>
            </a:r>
            <a:r>
              <a:rPr lang="ru-RU" sz="4900" dirty="0" err="1" smtClean="0">
                <a:latin typeface="Times New Roman" panose="02020603050405020304" pitchFamily="18" charset="0"/>
                <a:cs typeface="Times New Roman" panose="02020603050405020304" pitchFamily="18" charset="0"/>
              </a:rPr>
              <a:t>И.С.Тургенева</a:t>
            </a:r>
            <a:r>
              <a:rPr lang="ru-RU" sz="4900" dirty="0" smtClean="0">
                <a:latin typeface="Times New Roman" panose="02020603050405020304" pitchFamily="18" charset="0"/>
                <a:cs typeface="Times New Roman" panose="02020603050405020304" pitchFamily="18" charset="0"/>
              </a:rPr>
              <a:t> из фонда библиотеки, знакомство с литературоведческими изданиями о жизни и творчестве писателя_</a:t>
            </a:r>
            <a:endParaRPr lang="ru-RU" sz="4900" dirty="0">
              <a:latin typeface="Times New Roman" panose="02020603050405020304" pitchFamily="18" charset="0"/>
              <a:cs typeface="Times New Roman" panose="02020603050405020304" pitchFamily="18" charset="0"/>
            </a:endParaRPr>
          </a:p>
          <a:p>
            <a:pPr marL="0" indent="0">
              <a:buNone/>
            </a:pPr>
            <a:r>
              <a:rPr lang="ru-RU" sz="4900" b="1" dirty="0" smtClean="0">
                <a:latin typeface="Times New Roman" panose="02020603050405020304" pitchFamily="18" charset="0"/>
                <a:cs typeface="Times New Roman" panose="02020603050405020304" pitchFamily="18" charset="0"/>
              </a:rPr>
              <a:t>Читательское </a:t>
            </a:r>
            <a:r>
              <a:rPr lang="ru-RU" sz="4900" b="1" dirty="0">
                <a:latin typeface="Times New Roman" panose="02020603050405020304" pitchFamily="18" charset="0"/>
                <a:cs typeface="Times New Roman" panose="02020603050405020304" pitchFamily="18" charset="0"/>
              </a:rPr>
              <a:t>назначение</a:t>
            </a:r>
            <a:r>
              <a:rPr lang="ru-RU" sz="4900" dirty="0">
                <a:latin typeface="Times New Roman" panose="02020603050405020304" pitchFamily="18" charset="0"/>
                <a:cs typeface="Times New Roman" panose="02020603050405020304" pitchFamily="18" charset="0"/>
              </a:rPr>
              <a:t> (возрастная категория</a:t>
            </a:r>
            <a:r>
              <a:rPr lang="ru-RU" sz="4900" dirty="0" smtClean="0">
                <a:latin typeface="Times New Roman" panose="02020603050405020304" pitchFamily="18" charset="0"/>
                <a:cs typeface="Times New Roman" panose="02020603050405020304" pitchFamily="18" charset="0"/>
              </a:rPr>
              <a:t>): ___12 +_________________</a:t>
            </a:r>
            <a:endParaRPr lang="ru-RU" sz="4900" dirty="0">
              <a:latin typeface="Times New Roman" panose="02020603050405020304" pitchFamily="18" charset="0"/>
              <a:cs typeface="Times New Roman" panose="02020603050405020304" pitchFamily="18" charset="0"/>
            </a:endParaRPr>
          </a:p>
          <a:p>
            <a:pPr marL="0" indent="0">
              <a:buNone/>
            </a:pPr>
            <a:r>
              <a:rPr lang="ru-RU" sz="4900" b="1" dirty="0">
                <a:latin typeface="Times New Roman" panose="02020603050405020304" pitchFamily="18" charset="0"/>
                <a:cs typeface="Times New Roman" panose="02020603050405020304" pitchFamily="18" charset="0"/>
              </a:rPr>
              <a:t>Срок </a:t>
            </a:r>
            <a:r>
              <a:rPr lang="ru-RU" sz="4900" b="1" dirty="0" smtClean="0">
                <a:latin typeface="Times New Roman" panose="02020603050405020304" pitchFamily="18" charset="0"/>
                <a:cs typeface="Times New Roman" panose="02020603050405020304" pitchFamily="18" charset="0"/>
              </a:rPr>
              <a:t>экспонирования</a:t>
            </a:r>
            <a:r>
              <a:rPr lang="ru-RU" sz="4900" dirty="0" smtClean="0">
                <a:latin typeface="Times New Roman" panose="02020603050405020304" pitchFamily="18" charset="0"/>
                <a:cs typeface="Times New Roman" panose="02020603050405020304" pitchFamily="18" charset="0"/>
              </a:rPr>
              <a:t>: </a:t>
            </a:r>
            <a:r>
              <a:rPr lang="ru-RU" sz="4900" dirty="0">
                <a:latin typeface="Times New Roman" panose="02020603050405020304" pitchFamily="18" charset="0"/>
                <a:cs typeface="Times New Roman" panose="02020603050405020304" pitchFamily="18" charset="0"/>
              </a:rPr>
              <a:t>с </a:t>
            </a:r>
            <a:r>
              <a:rPr lang="ru-RU" sz="4900" dirty="0" smtClean="0">
                <a:latin typeface="Times New Roman" panose="02020603050405020304" pitchFamily="18" charset="0"/>
                <a:cs typeface="Times New Roman" panose="02020603050405020304" pitchFamily="18" charset="0"/>
              </a:rPr>
              <a:t>«_1_» __ноября___2023 г</a:t>
            </a:r>
            <a:r>
              <a:rPr lang="ru-RU" sz="4900" dirty="0">
                <a:latin typeface="Times New Roman" panose="02020603050405020304" pitchFamily="18" charset="0"/>
                <a:cs typeface="Times New Roman" panose="02020603050405020304" pitchFamily="18" charset="0"/>
              </a:rPr>
              <a:t>. по </a:t>
            </a:r>
            <a:r>
              <a:rPr lang="ru-RU" sz="4900" dirty="0" smtClean="0">
                <a:latin typeface="Times New Roman" panose="02020603050405020304" pitchFamily="18" charset="0"/>
                <a:cs typeface="Times New Roman" panose="02020603050405020304" pitchFamily="18" charset="0"/>
              </a:rPr>
              <a:t>«_15_» _ ноября_ 2023 </a:t>
            </a:r>
            <a:r>
              <a:rPr lang="ru-RU" sz="4900" dirty="0">
                <a:latin typeface="Times New Roman" panose="02020603050405020304" pitchFamily="18" charset="0"/>
                <a:cs typeface="Times New Roman" panose="02020603050405020304" pitchFamily="18" charset="0"/>
              </a:rPr>
              <a:t>г</a:t>
            </a:r>
            <a:r>
              <a:rPr lang="ru-RU" sz="4900" dirty="0" smtClean="0">
                <a:latin typeface="Times New Roman" panose="02020603050405020304" pitchFamily="18" charset="0"/>
                <a:cs typeface="Times New Roman" panose="02020603050405020304" pitchFamily="18" charset="0"/>
              </a:rPr>
              <a:t>.</a:t>
            </a:r>
            <a:endParaRPr lang="ru-RU" sz="4900" dirty="0">
              <a:latin typeface="Times New Roman" panose="02020603050405020304" pitchFamily="18" charset="0"/>
              <a:cs typeface="Times New Roman" panose="02020603050405020304" pitchFamily="18" charset="0"/>
            </a:endParaRPr>
          </a:p>
          <a:p>
            <a:pPr marL="0" indent="0">
              <a:buNone/>
            </a:pPr>
            <a:r>
              <a:rPr lang="ru-RU" sz="4900" b="1" dirty="0">
                <a:latin typeface="Times New Roman" panose="02020603050405020304" pitchFamily="18" charset="0"/>
                <a:cs typeface="Times New Roman" panose="02020603050405020304" pitchFamily="18" charset="0"/>
              </a:rPr>
              <a:t>Место расположения выставки </a:t>
            </a:r>
            <a:r>
              <a:rPr lang="ru-RU" sz="4900" dirty="0">
                <a:latin typeface="Times New Roman" panose="02020603050405020304" pitchFamily="18" charset="0"/>
                <a:cs typeface="Times New Roman" panose="02020603050405020304" pitchFamily="18" charset="0"/>
              </a:rPr>
              <a:t>(для виртуальной – название виртуальной площадки с указанием адресной ссылки; для традиционной – наименование учреждения</a:t>
            </a:r>
            <a:r>
              <a:rPr lang="ru-RU" sz="4900" dirty="0" smtClean="0">
                <a:latin typeface="Times New Roman" panose="02020603050405020304" pitchFamily="18" charset="0"/>
                <a:cs typeface="Times New Roman" panose="02020603050405020304" pitchFamily="18" charset="0"/>
              </a:rPr>
              <a:t>):  </a:t>
            </a:r>
            <a:r>
              <a:rPr lang="ru-RU" sz="4900" dirty="0" err="1" smtClean="0">
                <a:latin typeface="Times New Roman" panose="02020603050405020304" pitchFamily="18" charset="0"/>
                <a:cs typeface="Times New Roman" panose="02020603050405020304" pitchFamily="18" charset="0"/>
              </a:rPr>
              <a:t>Подлёсовская</a:t>
            </a:r>
            <a:r>
              <a:rPr lang="ru-RU" sz="4900" dirty="0" smtClean="0">
                <a:latin typeface="Times New Roman" panose="02020603050405020304" pitchFamily="18" charset="0"/>
                <a:cs typeface="Times New Roman" panose="02020603050405020304" pitchFamily="18" charset="0"/>
              </a:rPr>
              <a:t> сельская библиотека-филиал № 20_________________________________________________</a:t>
            </a:r>
            <a:endParaRPr lang="ru-RU" sz="4900" dirty="0">
              <a:latin typeface="Times New Roman" panose="02020603050405020304" pitchFamily="18" charset="0"/>
              <a:cs typeface="Times New Roman" panose="02020603050405020304" pitchFamily="18" charset="0"/>
            </a:endParaRPr>
          </a:p>
          <a:p>
            <a:pPr marL="0" indent="0">
              <a:buNone/>
            </a:pPr>
            <a:r>
              <a:rPr lang="ru-RU" sz="4900" b="1" dirty="0" smtClean="0">
                <a:latin typeface="Times New Roman" panose="02020603050405020304" pitchFamily="18" charset="0"/>
                <a:cs typeface="Times New Roman" panose="02020603050405020304" pitchFamily="18" charset="0"/>
              </a:rPr>
              <a:t>Мероприятия</a:t>
            </a:r>
            <a:r>
              <a:rPr lang="ru-RU" sz="4900" b="1" dirty="0">
                <a:latin typeface="Times New Roman" panose="02020603050405020304" pitchFamily="18" charset="0"/>
                <a:cs typeface="Times New Roman" panose="02020603050405020304" pitchFamily="18" charset="0"/>
              </a:rPr>
              <a:t>, проведенные на основе </a:t>
            </a:r>
            <a:r>
              <a:rPr lang="ru-RU" sz="4900" b="1" dirty="0" smtClean="0">
                <a:latin typeface="Times New Roman" panose="02020603050405020304" pitchFamily="18" charset="0"/>
                <a:cs typeface="Times New Roman" panose="02020603050405020304" pitchFamily="18" charset="0"/>
              </a:rPr>
              <a:t>выставки: </a:t>
            </a:r>
            <a:r>
              <a:rPr lang="ru-RU" sz="4900" dirty="0" smtClean="0">
                <a:latin typeface="Times New Roman" panose="02020603050405020304" pitchFamily="18" charset="0"/>
                <a:cs typeface="Times New Roman" panose="02020603050405020304" pitchFamily="18" charset="0"/>
              </a:rPr>
              <a:t>презентация книжной выставки, литературный час «Певец любви и красоты»_________________________________________</a:t>
            </a:r>
            <a:endParaRPr lang="ru-RU" sz="4900" dirty="0">
              <a:latin typeface="Times New Roman" panose="02020603050405020304" pitchFamily="18" charset="0"/>
              <a:cs typeface="Times New Roman" panose="02020603050405020304" pitchFamily="18" charset="0"/>
            </a:endParaRPr>
          </a:p>
          <a:p>
            <a:pPr marL="0" indent="0">
              <a:buNone/>
            </a:pPr>
            <a:r>
              <a:rPr lang="ru-RU" sz="4900" b="1" dirty="0">
                <a:latin typeface="Times New Roman" panose="02020603050405020304" pitchFamily="18" charset="0"/>
                <a:cs typeface="Times New Roman" panose="02020603050405020304" pitchFamily="18" charset="0"/>
              </a:rPr>
              <a:t>Количество представленной </a:t>
            </a:r>
            <a:r>
              <a:rPr lang="ru-RU" sz="4900" b="1" dirty="0" smtClean="0">
                <a:latin typeface="Times New Roman" panose="02020603050405020304" pitchFamily="18" charset="0"/>
                <a:cs typeface="Times New Roman" panose="02020603050405020304" pitchFamily="18" charset="0"/>
              </a:rPr>
              <a:t>литературы</a:t>
            </a:r>
            <a:r>
              <a:rPr lang="ru-RU" sz="4900" dirty="0" smtClean="0">
                <a:latin typeface="Times New Roman" panose="02020603050405020304" pitchFamily="18" charset="0"/>
                <a:cs typeface="Times New Roman" panose="02020603050405020304" pitchFamily="18" charset="0"/>
              </a:rPr>
              <a:t>: ___15 экз.________________________________</a:t>
            </a:r>
            <a:endParaRPr lang="ru-RU" sz="4900" dirty="0">
              <a:latin typeface="Times New Roman" panose="02020603050405020304" pitchFamily="18" charset="0"/>
              <a:cs typeface="Times New Roman" panose="02020603050405020304" pitchFamily="18" charset="0"/>
            </a:endParaRPr>
          </a:p>
          <a:p>
            <a:pPr marL="0" indent="0">
              <a:buNone/>
            </a:pPr>
            <a:r>
              <a:rPr lang="ru-RU" sz="4900" b="1" dirty="0">
                <a:latin typeface="Times New Roman" panose="02020603050405020304" pitchFamily="18" charset="0"/>
                <a:cs typeface="Times New Roman" panose="02020603050405020304" pitchFamily="18" charset="0"/>
              </a:rPr>
              <a:t>Количество представленных экспонатов </a:t>
            </a:r>
            <a:r>
              <a:rPr lang="ru-RU" sz="4900" dirty="0" smtClean="0">
                <a:latin typeface="Times New Roman" panose="02020603050405020304" pitchFamily="18" charset="0"/>
                <a:cs typeface="Times New Roman" panose="02020603050405020304" pitchFamily="18" charset="0"/>
              </a:rPr>
              <a:t>___16 экз._________________________________</a:t>
            </a:r>
            <a:endParaRPr lang="ru-RU" sz="4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7522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61568" y="646386"/>
            <a:ext cx="9105169" cy="5510048"/>
          </a:xfrm>
        </p:spPr>
        <p:txBody>
          <a:bodyPr>
            <a:normAutofit/>
          </a:bodyPr>
          <a:lstStyle/>
          <a:p>
            <a:pPr lvl="0">
              <a:spcBef>
                <a:spcPts val="1000"/>
              </a:spcBef>
              <a:buClr>
                <a:srgbClr val="5FCBEF"/>
              </a:buClr>
              <a:buSzPct val="80000"/>
            </a:pPr>
            <a:r>
              <a:rPr lang="ru-RU" sz="1800" b="1"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Оценка </a:t>
            </a:r>
            <a:r>
              <a:rPr lang="ru-RU" sz="1800" b="1" dirty="0">
                <a:solidFill>
                  <a:prstClr val="black">
                    <a:lumMod val="75000"/>
                    <a:lumOff val="25000"/>
                  </a:prstClr>
                </a:solidFill>
                <a:latin typeface="Times New Roman" panose="02020603050405020304" pitchFamily="18" charset="0"/>
                <a:ea typeface="+mn-ea"/>
                <a:cs typeface="Times New Roman" panose="02020603050405020304" pitchFamily="18" charset="0"/>
              </a:rPr>
              <a:t>эффективности книжной выс</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тавки:</a:t>
            </a:r>
            <a:b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количество посетителей (для традиционной выставки); количество просмотров (для виртуальной выставки) ______23 чел</a:t>
            </a: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.__________________________________________</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a:r>
            <a:b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a:t>
            </a:r>
            <a:r>
              <a:rPr lang="ru-RU" sz="1800" dirty="0" err="1">
                <a:solidFill>
                  <a:prstClr val="black">
                    <a:lumMod val="75000"/>
                    <a:lumOff val="25000"/>
                  </a:prstClr>
                </a:solidFill>
                <a:latin typeface="Times New Roman" panose="02020603050405020304" pitchFamily="18" charset="0"/>
                <a:ea typeface="+mn-ea"/>
                <a:cs typeface="Times New Roman" panose="02020603050405020304" pitchFamily="18" charset="0"/>
              </a:rPr>
              <a:t>документовыдача</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(для традиционной выставки) ________8 экз</a:t>
            </a: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.___________________</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a:r>
            <a:b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
            </a:r>
            <a:b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800" b="1"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Структура </a:t>
            </a:r>
            <a:r>
              <a:rPr lang="ru-RU" sz="1800" b="1" dirty="0">
                <a:solidFill>
                  <a:prstClr val="black">
                    <a:lumMod val="75000"/>
                    <a:lumOff val="25000"/>
                  </a:prstClr>
                </a:solidFill>
                <a:latin typeface="Times New Roman" panose="02020603050405020304" pitchFamily="18" charset="0"/>
                <a:ea typeface="+mn-ea"/>
                <a:cs typeface="Times New Roman" panose="02020603050405020304" pitchFamily="18" charset="0"/>
              </a:rPr>
              <a:t>выставки </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a:t>
            </a:r>
            <a:b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800" b="1" dirty="0">
                <a:solidFill>
                  <a:prstClr val="black">
                    <a:lumMod val="75000"/>
                    <a:lumOff val="25000"/>
                  </a:prstClr>
                </a:solidFill>
                <a:latin typeface="Times New Roman" panose="02020603050405020304" pitchFamily="18" charset="0"/>
                <a:ea typeface="+mn-ea"/>
                <a:cs typeface="Times New Roman" panose="02020603050405020304" pitchFamily="18" charset="0"/>
              </a:rPr>
              <a:t>количество и названия разделов</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_1. По страницам жизни; 2. Литературная деятельность; 3. </a:t>
            </a:r>
            <a:r>
              <a:rPr lang="ru-RU" sz="1800" dirty="0" err="1" smtClean="0">
                <a:solidFill>
                  <a:prstClr val="black">
                    <a:lumMod val="75000"/>
                    <a:lumOff val="25000"/>
                  </a:prstClr>
                </a:solidFill>
                <a:latin typeface="Times New Roman" panose="02020603050405020304" pitchFamily="18" charset="0"/>
                <a:ea typeface="+mn-ea"/>
                <a:cs typeface="Times New Roman" panose="02020603050405020304" pitchFamily="18" charset="0"/>
              </a:rPr>
              <a:t>Тургеневедение</a:t>
            </a: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a:r>
            <a:b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a:t>
            </a: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
            </a:r>
            <a:b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800" b="1"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цитаты</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«Всякий человек сам себя воспитать должен</a:t>
            </a: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 (</a:t>
            </a:r>
            <a:r>
              <a:rPr lang="ru-RU" sz="1800" dirty="0" err="1" smtClean="0">
                <a:solidFill>
                  <a:prstClr val="black">
                    <a:lumMod val="75000"/>
                    <a:lumOff val="25000"/>
                  </a:prstClr>
                </a:solidFill>
                <a:latin typeface="Times New Roman" panose="02020603050405020304" pitchFamily="18" charset="0"/>
                <a:ea typeface="+mn-ea"/>
                <a:cs typeface="Times New Roman" panose="02020603050405020304" pitchFamily="18" charset="0"/>
              </a:rPr>
              <a:t>И.С.Тургенев</a:t>
            </a: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 </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«В своих произведениях Тургенев давал русскому обществу как бы художественный отчёт о происходивших в нём процессах» </a:t>
            </a: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(Н</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А. </a:t>
            </a: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Добролюбов), </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«Острый и тонкий наблюдатель, точный до мелочей, он рисует своих героев как поэт и живописец» </a:t>
            </a: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(Проспер Мериме)</a:t>
            </a:r>
            <a:b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a:r>
            <a:b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800" b="1"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Ответственный</a:t>
            </a: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 __библиотекарь </a:t>
            </a:r>
            <a:r>
              <a:rPr lang="ru-RU" sz="1800" dirty="0" err="1" smtClean="0">
                <a:solidFill>
                  <a:prstClr val="black">
                    <a:lumMod val="75000"/>
                    <a:lumOff val="25000"/>
                  </a:prstClr>
                </a:solidFill>
                <a:latin typeface="Times New Roman" panose="02020603050405020304" pitchFamily="18" charset="0"/>
                <a:ea typeface="+mn-ea"/>
                <a:cs typeface="Times New Roman" panose="02020603050405020304" pitchFamily="18" charset="0"/>
              </a:rPr>
              <a:t>Т.Н.Кубышина</a:t>
            </a:r>
            <a: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______________________________</a:t>
            </a:r>
            <a:br>
              <a:rPr lang="ru-RU" sz="18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a:r>
            <a:b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400" dirty="0">
                <a:solidFill>
                  <a:prstClr val="black">
                    <a:lumMod val="75000"/>
                    <a:lumOff val="25000"/>
                  </a:prstClr>
                </a:solidFill>
                <a:latin typeface="Times New Roman" panose="02020603050405020304" pitchFamily="18" charset="0"/>
                <a:ea typeface="+mn-ea"/>
                <a:cs typeface="Times New Roman" panose="02020603050405020304" pitchFamily="18" charset="0"/>
              </a:rPr>
              <a:t/>
            </a:r>
            <a:br>
              <a:rPr lang="ru-RU" sz="1400" dirty="0">
                <a:solidFill>
                  <a:prstClr val="black">
                    <a:lumMod val="75000"/>
                    <a:lumOff val="25000"/>
                  </a:prstClr>
                </a:solidFill>
                <a:latin typeface="Times New Roman" panose="02020603050405020304" pitchFamily="18" charset="0"/>
                <a:ea typeface="+mn-ea"/>
                <a:cs typeface="Times New Roman" panose="02020603050405020304" pitchFamily="18" charset="0"/>
              </a:rPr>
            </a:br>
            <a:endParaRPr lang="ru-RU" dirty="0"/>
          </a:p>
        </p:txBody>
      </p:sp>
    </p:spTree>
    <p:extLst>
      <p:ext uri="{BB962C8B-B14F-4D97-AF65-F5344CB8AC3E}">
        <p14:creationId xmlns:p14="http://schemas.microsoft.com/office/powerpoint/2010/main" val="2986684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77334" y="3129455"/>
            <a:ext cx="8596668" cy="3011213"/>
          </a:xfrm>
        </p:spPr>
        <p:txBody>
          <a:bodyPr>
            <a:normAutofit/>
          </a:bodyPr>
          <a:lstStyle/>
          <a:p>
            <a:pPr algn="ctr"/>
            <a:r>
              <a:rPr lang="ru-RU" sz="2000" b="1" dirty="0" smtClean="0">
                <a:solidFill>
                  <a:schemeClr val="tx1"/>
                </a:solidFill>
                <a:latin typeface="Times New Roman" panose="02020603050405020304" pitchFamily="18" charset="0"/>
                <a:cs typeface="Times New Roman" panose="02020603050405020304" pitchFamily="18" charset="0"/>
              </a:rPr>
              <a:t>БЛАГОДАРЮ ЗА ВНИМАНИЕ!</a:t>
            </a:r>
            <a:endParaRPr lang="ru-RU"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117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77333" y="609599"/>
            <a:ext cx="8915983" cy="5357649"/>
          </a:xfrm>
        </p:spPr>
        <p:txBody>
          <a:bodyPr>
            <a:normAutofit/>
          </a:bodyPr>
          <a:lstStyle/>
          <a:p>
            <a:r>
              <a:rPr lang="ru-RU" sz="1800" dirty="0" smtClean="0">
                <a:solidFill>
                  <a:schemeClr val="tx1"/>
                </a:solidFill>
                <a:latin typeface="Times New Roman" panose="02020603050405020304" pitchFamily="18" charset="0"/>
                <a:cs typeface="Times New Roman" panose="02020603050405020304" pitchFamily="18" charset="0"/>
              </a:rPr>
              <a:t>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Паспорт книжной выставки </a:t>
            </a:r>
            <a:r>
              <a:rPr lang="ru-RU" sz="1800" dirty="0">
                <a:solidFill>
                  <a:schemeClr val="tx1"/>
                </a:solidFill>
                <a:latin typeface="Times New Roman" panose="02020603050405020304" pitchFamily="18" charset="0"/>
                <a:cs typeface="Times New Roman" panose="02020603050405020304" pitchFamily="18" charset="0"/>
              </a:rPr>
              <a:t>– это документ, </a:t>
            </a:r>
            <a:r>
              <a:rPr lang="ru-RU" sz="1800" dirty="0" smtClean="0">
                <a:solidFill>
                  <a:schemeClr val="tx1"/>
                </a:solidFill>
                <a:latin typeface="Times New Roman" panose="02020603050405020304" pitchFamily="18" charset="0"/>
                <a:cs typeface="Times New Roman" panose="02020603050405020304" pitchFamily="18" charset="0"/>
              </a:rPr>
              <a:t>в который </a:t>
            </a:r>
            <a:r>
              <a:rPr lang="ru-RU" sz="1800" dirty="0" smtClean="0">
                <a:solidFill>
                  <a:schemeClr val="tx1"/>
                </a:solidFill>
                <a:latin typeface="Times New Roman" panose="02020603050405020304" pitchFamily="18" charset="0"/>
                <a:cs typeface="Times New Roman" panose="02020603050405020304" pitchFamily="18" charset="0"/>
              </a:rPr>
              <a:t>заносятся </a:t>
            </a:r>
            <a:r>
              <a:rPr lang="ru-RU" sz="1800" dirty="0">
                <a:solidFill>
                  <a:schemeClr val="tx1"/>
                </a:solidFill>
                <a:latin typeface="Times New Roman" panose="02020603050405020304" pitchFamily="18" charset="0"/>
                <a:cs typeface="Times New Roman" panose="02020603050405020304" pitchFamily="18" charset="0"/>
              </a:rPr>
              <a:t>все количественные и качественные показатели результативности работы конкретной библиотечной выставки.</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Он выполняет функцию аналитического </a:t>
            </a:r>
            <a:r>
              <a:rPr lang="ru-RU" sz="1800" dirty="0" smtClean="0">
                <a:solidFill>
                  <a:schemeClr val="tx1"/>
                </a:solidFill>
                <a:latin typeface="Times New Roman" panose="02020603050405020304" pitchFamily="18" charset="0"/>
                <a:cs typeface="Times New Roman" panose="02020603050405020304" pitchFamily="18" charset="0"/>
              </a:rPr>
              <a:t>отчета </a:t>
            </a:r>
            <a:r>
              <a:rPr lang="ru-RU" sz="1800" dirty="0">
                <a:solidFill>
                  <a:schemeClr val="tx1"/>
                </a:solidFill>
                <a:latin typeface="Times New Roman" panose="02020603050405020304" pitchFamily="18" charset="0"/>
                <a:cs typeface="Times New Roman" panose="02020603050405020304" pitchFamily="18" charset="0"/>
              </a:rPr>
              <a:t>о проделанной работе, позволяет получить реальное представление о достоинствах и недостатках выставки.</a:t>
            </a:r>
            <a:br>
              <a:rPr lang="ru-RU" sz="18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		Паспорт книжной выставки даёт возможность проследить её концепцию, предназначение, уровень профессиональной подготовки специалистов, представивших её посетителям. </a:t>
            </a:r>
            <a:br>
              <a:rPr lang="ru-RU" sz="1800" dirty="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Документ </a:t>
            </a:r>
            <a:r>
              <a:rPr lang="ru-RU" sz="1800" dirty="0">
                <a:solidFill>
                  <a:schemeClr val="tx1"/>
                </a:solidFill>
                <a:latin typeface="Times New Roman" panose="02020603050405020304" pitchFamily="18" charset="0"/>
                <a:cs typeface="Times New Roman" panose="02020603050405020304" pitchFamily="18" charset="0"/>
              </a:rPr>
              <a:t>представляют собой список с разделами. Оформляется в печатном виде. Хранится в отдельной папке 5 лет, после чего уничтожается в установленном порядке.</a:t>
            </a:r>
            <a:br>
              <a:rPr lang="ru-RU" sz="1800"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508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77334" y="0"/>
            <a:ext cx="8596668" cy="536027"/>
          </a:xfrm>
        </p:spPr>
        <p:txBody>
          <a:bodyPr>
            <a:normAutofit/>
          </a:bodyPr>
          <a:lstStyle/>
          <a:p>
            <a:pPr algn="ctr"/>
            <a:r>
              <a:rPr lang="ru-RU" sz="1400" b="1" dirty="0" smtClean="0">
                <a:solidFill>
                  <a:schemeClr val="tx1"/>
                </a:solidFill>
                <a:latin typeface="Times New Roman" panose="02020603050405020304" pitchFamily="18" charset="0"/>
                <a:cs typeface="Times New Roman" panose="02020603050405020304" pitchFamily="18" charset="0"/>
              </a:rPr>
              <a:t>Паспорт </a:t>
            </a:r>
            <a:r>
              <a:rPr lang="ru-RU" sz="1400" b="1" dirty="0" smtClean="0">
                <a:solidFill>
                  <a:schemeClr val="tx1"/>
                </a:solidFill>
                <a:latin typeface="Times New Roman" panose="02020603050405020304" pitchFamily="18" charset="0"/>
                <a:cs typeface="Times New Roman" panose="02020603050405020304" pitchFamily="18" charset="0"/>
              </a:rPr>
              <a:t>книжной выставки</a:t>
            </a:r>
            <a:endParaRPr lang="ru-RU" sz="1400" b="1" dirty="0">
              <a:solidFill>
                <a:schemeClr val="tx1"/>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a:xfrm>
            <a:off x="677334" y="725214"/>
            <a:ext cx="8596668" cy="6077607"/>
          </a:xfrm>
        </p:spPr>
        <p:txBody>
          <a:bodyPr>
            <a:normAutofit fontScale="25000" lnSpcReduction="20000"/>
          </a:bodyPr>
          <a:lstStyle/>
          <a:p>
            <a:r>
              <a:rPr lang="ru-RU" sz="5600" dirty="0" smtClean="0">
                <a:latin typeface="Times New Roman" panose="02020603050405020304" pitchFamily="18" charset="0"/>
                <a:cs typeface="Times New Roman" panose="02020603050405020304" pitchFamily="18" charset="0"/>
              </a:rPr>
              <a:t>Название </a:t>
            </a:r>
            <a:r>
              <a:rPr lang="ru-RU" sz="5600" dirty="0">
                <a:latin typeface="Times New Roman" panose="02020603050405020304" pitchFamily="18" charset="0"/>
                <a:cs typeface="Times New Roman" panose="02020603050405020304" pitchFamily="18" charset="0"/>
              </a:rPr>
              <a:t>и форма выставки </a:t>
            </a:r>
            <a:r>
              <a:rPr lang="ru-RU" sz="5600" dirty="0" smtClean="0">
                <a:latin typeface="Times New Roman" panose="02020603050405020304" pitchFamily="18" charset="0"/>
                <a:cs typeface="Times New Roman" panose="02020603050405020304" pitchFamily="18" charset="0"/>
              </a:rPr>
              <a:t>_____________________________________________________________</a:t>
            </a:r>
            <a:endParaRPr lang="ru-RU" sz="5600" dirty="0">
              <a:latin typeface="Times New Roman" panose="02020603050405020304" pitchFamily="18" charset="0"/>
              <a:cs typeface="Times New Roman" panose="02020603050405020304" pitchFamily="18" charset="0"/>
            </a:endParaRPr>
          </a:p>
          <a:p>
            <a:r>
              <a:rPr lang="ru-RU" sz="5600" dirty="0">
                <a:latin typeface="Times New Roman" panose="02020603050405020304" pitchFamily="18" charset="0"/>
                <a:cs typeface="Times New Roman" panose="02020603050405020304" pitchFamily="18" charset="0"/>
              </a:rPr>
              <a:t>Вид выставки: виртуальная / традиционная (подчеркнуть)</a:t>
            </a:r>
          </a:p>
          <a:p>
            <a:r>
              <a:rPr lang="ru-RU" sz="5600" dirty="0">
                <a:latin typeface="Times New Roman" panose="02020603050405020304" pitchFamily="18" charset="0"/>
                <a:cs typeface="Times New Roman" panose="02020603050405020304" pitchFamily="18" charset="0"/>
              </a:rPr>
              <a:t>Цель выставки</a:t>
            </a:r>
            <a:r>
              <a:rPr lang="ru-RU" sz="5600" dirty="0" smtClean="0">
                <a:latin typeface="Times New Roman" panose="02020603050405020304" pitchFamily="18" charset="0"/>
                <a:cs typeface="Times New Roman" panose="02020603050405020304" pitchFamily="18" charset="0"/>
              </a:rPr>
              <a:t>_________________________________________________________________________</a:t>
            </a:r>
            <a:endParaRPr lang="ru-RU" sz="5600" dirty="0">
              <a:latin typeface="Times New Roman" panose="02020603050405020304" pitchFamily="18" charset="0"/>
              <a:cs typeface="Times New Roman" panose="02020603050405020304" pitchFamily="18" charset="0"/>
            </a:endParaRPr>
          </a:p>
          <a:p>
            <a:r>
              <a:rPr lang="ru-RU" sz="5600" dirty="0" smtClean="0">
                <a:latin typeface="Times New Roman" panose="02020603050405020304" pitchFamily="18" charset="0"/>
                <a:cs typeface="Times New Roman" panose="02020603050405020304" pitchFamily="18" charset="0"/>
              </a:rPr>
              <a:t>Читательское </a:t>
            </a:r>
            <a:r>
              <a:rPr lang="ru-RU" sz="5600" dirty="0">
                <a:latin typeface="Times New Roman" panose="02020603050405020304" pitchFamily="18" charset="0"/>
                <a:cs typeface="Times New Roman" panose="02020603050405020304" pitchFamily="18" charset="0"/>
              </a:rPr>
              <a:t>назначение (возрастная категория) </a:t>
            </a:r>
            <a:r>
              <a:rPr lang="ru-RU" sz="5600" dirty="0" smtClean="0">
                <a:latin typeface="Times New Roman" panose="02020603050405020304" pitchFamily="18" charset="0"/>
                <a:cs typeface="Times New Roman" panose="02020603050405020304" pitchFamily="18" charset="0"/>
              </a:rPr>
              <a:t>____________________________________________</a:t>
            </a:r>
            <a:endParaRPr lang="ru-RU" sz="5600" dirty="0">
              <a:latin typeface="Times New Roman" panose="02020603050405020304" pitchFamily="18" charset="0"/>
              <a:cs typeface="Times New Roman" panose="02020603050405020304" pitchFamily="18" charset="0"/>
            </a:endParaRPr>
          </a:p>
          <a:p>
            <a:r>
              <a:rPr lang="ru-RU" sz="5600" dirty="0">
                <a:latin typeface="Times New Roman" panose="02020603050405020304" pitchFamily="18" charset="0"/>
                <a:cs typeface="Times New Roman" panose="02020603050405020304" pitchFamily="18" charset="0"/>
              </a:rPr>
              <a:t>Срок экспонирования с «_____» __________20    г. по «___» _________20    г.</a:t>
            </a:r>
          </a:p>
          <a:p>
            <a:r>
              <a:rPr lang="ru-RU" sz="5600" dirty="0">
                <a:latin typeface="Times New Roman" panose="02020603050405020304" pitchFamily="18" charset="0"/>
                <a:cs typeface="Times New Roman" panose="02020603050405020304" pitchFamily="18" charset="0"/>
              </a:rPr>
              <a:t>Место расположения выставки (для виртуальной – название виртуальной площадки с указанием адресной ссылки; для традиционной – наименование учреждения) </a:t>
            </a:r>
            <a:r>
              <a:rPr lang="ru-RU" sz="5600" dirty="0" smtClean="0">
                <a:latin typeface="Times New Roman" panose="02020603050405020304" pitchFamily="18" charset="0"/>
                <a:cs typeface="Times New Roman" panose="02020603050405020304" pitchFamily="18" charset="0"/>
              </a:rPr>
              <a:t>____________________________</a:t>
            </a:r>
            <a:endParaRPr lang="ru-RU" sz="5600" dirty="0">
              <a:latin typeface="Times New Roman" panose="02020603050405020304" pitchFamily="18" charset="0"/>
              <a:cs typeface="Times New Roman" panose="02020603050405020304" pitchFamily="18" charset="0"/>
            </a:endParaRPr>
          </a:p>
          <a:p>
            <a:r>
              <a:rPr lang="ru-RU" sz="5600" dirty="0" smtClean="0">
                <a:latin typeface="Times New Roman" panose="02020603050405020304" pitchFamily="18" charset="0"/>
                <a:cs typeface="Times New Roman" panose="02020603050405020304" pitchFamily="18" charset="0"/>
              </a:rPr>
              <a:t>Мероприятия</a:t>
            </a:r>
            <a:r>
              <a:rPr lang="ru-RU" sz="5600" dirty="0">
                <a:latin typeface="Times New Roman" panose="02020603050405020304" pitchFamily="18" charset="0"/>
                <a:cs typeface="Times New Roman" panose="02020603050405020304" pitchFamily="18" charset="0"/>
              </a:rPr>
              <a:t>, проведенные на основе выставки</a:t>
            </a:r>
            <a:r>
              <a:rPr lang="ru-RU" sz="5600" dirty="0" smtClean="0">
                <a:latin typeface="Times New Roman" panose="02020603050405020304" pitchFamily="18" charset="0"/>
                <a:cs typeface="Times New Roman" panose="02020603050405020304" pitchFamily="18" charset="0"/>
              </a:rPr>
              <a:t>_____________________________________________</a:t>
            </a:r>
            <a:endParaRPr lang="ru-RU" sz="5600" dirty="0">
              <a:latin typeface="Times New Roman" panose="02020603050405020304" pitchFamily="18" charset="0"/>
              <a:cs typeface="Times New Roman" panose="02020603050405020304" pitchFamily="18" charset="0"/>
            </a:endParaRPr>
          </a:p>
          <a:p>
            <a:r>
              <a:rPr lang="ru-RU" sz="5600" dirty="0">
                <a:latin typeface="Times New Roman" panose="02020603050405020304" pitchFamily="18" charset="0"/>
                <a:cs typeface="Times New Roman" panose="02020603050405020304" pitchFamily="18" charset="0"/>
              </a:rPr>
              <a:t>Количество представленной литературы </a:t>
            </a:r>
            <a:r>
              <a:rPr lang="ru-RU" sz="5600" dirty="0" smtClean="0">
                <a:latin typeface="Times New Roman" panose="02020603050405020304" pitchFamily="18" charset="0"/>
                <a:cs typeface="Times New Roman" panose="02020603050405020304" pitchFamily="18" charset="0"/>
              </a:rPr>
              <a:t>___________________________________________________</a:t>
            </a:r>
            <a:endParaRPr lang="ru-RU" sz="5600" dirty="0">
              <a:latin typeface="Times New Roman" panose="02020603050405020304" pitchFamily="18" charset="0"/>
              <a:cs typeface="Times New Roman" panose="02020603050405020304" pitchFamily="18" charset="0"/>
            </a:endParaRPr>
          </a:p>
          <a:p>
            <a:r>
              <a:rPr lang="ru-RU" sz="5600" dirty="0">
                <a:latin typeface="Times New Roman" panose="02020603050405020304" pitchFamily="18" charset="0"/>
                <a:cs typeface="Times New Roman" panose="02020603050405020304" pitchFamily="18" charset="0"/>
              </a:rPr>
              <a:t>Количество представленных экспонатов </a:t>
            </a:r>
            <a:r>
              <a:rPr lang="ru-RU" sz="5600" dirty="0" smtClean="0">
                <a:latin typeface="Times New Roman" panose="02020603050405020304" pitchFamily="18" charset="0"/>
                <a:cs typeface="Times New Roman" panose="02020603050405020304" pitchFamily="18" charset="0"/>
              </a:rPr>
              <a:t>___________________________________________________</a:t>
            </a:r>
            <a:endParaRPr lang="ru-RU" sz="5600" dirty="0">
              <a:latin typeface="Times New Roman" panose="02020603050405020304" pitchFamily="18" charset="0"/>
              <a:cs typeface="Times New Roman" panose="02020603050405020304" pitchFamily="18" charset="0"/>
            </a:endParaRPr>
          </a:p>
          <a:p>
            <a:r>
              <a:rPr lang="ru-RU" sz="5600" dirty="0">
                <a:latin typeface="Times New Roman" panose="02020603050405020304" pitchFamily="18" charset="0"/>
                <a:cs typeface="Times New Roman" panose="02020603050405020304" pitchFamily="18" charset="0"/>
              </a:rPr>
              <a:t>Оценка эффективности книжной выставки:</a:t>
            </a:r>
          </a:p>
          <a:p>
            <a:r>
              <a:rPr lang="ru-RU" sz="5600" dirty="0">
                <a:latin typeface="Times New Roman" panose="02020603050405020304" pitchFamily="18" charset="0"/>
                <a:cs typeface="Times New Roman" panose="02020603050405020304" pitchFamily="18" charset="0"/>
              </a:rPr>
              <a:t>- количество посетителей (для традиционной выставки); количество просмотров (для виртуальной выставки) </a:t>
            </a:r>
            <a:r>
              <a:rPr lang="ru-RU" sz="5600" dirty="0" smtClean="0">
                <a:latin typeface="Times New Roman" panose="02020603050405020304" pitchFamily="18" charset="0"/>
                <a:cs typeface="Times New Roman" panose="02020603050405020304" pitchFamily="18" charset="0"/>
              </a:rPr>
              <a:t>___________________________________________________________________________</a:t>
            </a:r>
            <a:endParaRPr lang="ru-RU" sz="5600" dirty="0">
              <a:latin typeface="Times New Roman" panose="02020603050405020304" pitchFamily="18" charset="0"/>
              <a:cs typeface="Times New Roman" panose="02020603050405020304" pitchFamily="18" charset="0"/>
            </a:endParaRPr>
          </a:p>
          <a:p>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документовыдача</a:t>
            </a:r>
            <a:r>
              <a:rPr lang="ru-RU" sz="5600" dirty="0">
                <a:latin typeface="Times New Roman" panose="02020603050405020304" pitchFamily="18" charset="0"/>
                <a:cs typeface="Times New Roman" panose="02020603050405020304" pitchFamily="18" charset="0"/>
              </a:rPr>
              <a:t> (для традиционной выставки) </a:t>
            </a:r>
            <a:r>
              <a:rPr lang="ru-RU" sz="5600" dirty="0" smtClean="0">
                <a:latin typeface="Times New Roman" panose="02020603050405020304" pitchFamily="18" charset="0"/>
                <a:cs typeface="Times New Roman" panose="02020603050405020304" pitchFamily="18" charset="0"/>
              </a:rPr>
              <a:t>__________________________________________</a:t>
            </a:r>
            <a:endParaRPr lang="ru-RU" sz="5600" dirty="0">
              <a:latin typeface="Times New Roman" panose="02020603050405020304" pitchFamily="18" charset="0"/>
              <a:cs typeface="Times New Roman" panose="02020603050405020304" pitchFamily="18" charset="0"/>
            </a:endParaRPr>
          </a:p>
          <a:p>
            <a:r>
              <a:rPr lang="ru-RU" sz="5600" dirty="0">
                <a:latin typeface="Times New Roman" panose="02020603050405020304" pitchFamily="18" charset="0"/>
                <a:cs typeface="Times New Roman" panose="02020603050405020304" pitchFamily="18" charset="0"/>
              </a:rPr>
              <a:t>Структура выставки - </a:t>
            </a:r>
          </a:p>
          <a:p>
            <a:r>
              <a:rPr lang="ru-RU" sz="5600" dirty="0">
                <a:latin typeface="Times New Roman" panose="02020603050405020304" pitchFamily="18" charset="0"/>
                <a:cs typeface="Times New Roman" panose="02020603050405020304" pitchFamily="18" charset="0"/>
              </a:rPr>
              <a:t>количество и названия разделов: </a:t>
            </a:r>
            <a:r>
              <a:rPr lang="ru-RU" sz="5600" dirty="0" smtClean="0">
                <a:latin typeface="Times New Roman" panose="02020603050405020304" pitchFamily="18" charset="0"/>
                <a:cs typeface="Times New Roman" panose="02020603050405020304" pitchFamily="18" charset="0"/>
              </a:rPr>
              <a:t>________________________________________________________</a:t>
            </a:r>
            <a:endParaRPr lang="ru-RU" sz="5600" dirty="0">
              <a:latin typeface="Times New Roman" panose="02020603050405020304" pitchFamily="18" charset="0"/>
              <a:cs typeface="Times New Roman" panose="02020603050405020304" pitchFamily="18" charset="0"/>
            </a:endParaRPr>
          </a:p>
          <a:p>
            <a:r>
              <a:rPr lang="ru-RU" sz="5600" dirty="0">
                <a:latin typeface="Times New Roman" panose="02020603050405020304" pitchFamily="18" charset="0"/>
                <a:cs typeface="Times New Roman" panose="02020603050405020304" pitchFamily="18" charset="0"/>
              </a:rPr>
              <a:t>цитаты: </a:t>
            </a:r>
            <a:r>
              <a:rPr lang="ru-RU" sz="5600" dirty="0" smtClean="0">
                <a:latin typeface="Times New Roman" panose="02020603050405020304" pitchFamily="18" charset="0"/>
                <a:cs typeface="Times New Roman" panose="02020603050405020304" pitchFamily="18" charset="0"/>
              </a:rPr>
              <a:t>_____________________________________________________________________________________</a:t>
            </a:r>
            <a:endParaRPr lang="ru-RU" sz="5600" dirty="0">
              <a:latin typeface="Times New Roman" panose="02020603050405020304" pitchFamily="18" charset="0"/>
              <a:cs typeface="Times New Roman" panose="02020603050405020304" pitchFamily="18" charset="0"/>
            </a:endParaRPr>
          </a:p>
          <a:p>
            <a:r>
              <a:rPr lang="ru-RU" sz="5600" dirty="0">
                <a:latin typeface="Times New Roman" panose="02020603050405020304" pitchFamily="18" charset="0"/>
                <a:cs typeface="Times New Roman" panose="02020603050405020304" pitchFamily="18" charset="0"/>
              </a:rPr>
              <a:t>Ответственный</a:t>
            </a:r>
            <a:r>
              <a:rPr lang="ru-RU" sz="5600" dirty="0" smtClean="0">
                <a:latin typeface="Times New Roman" panose="02020603050405020304" pitchFamily="18" charset="0"/>
                <a:cs typeface="Times New Roman" panose="02020603050405020304" pitchFamily="18" charset="0"/>
              </a:rPr>
              <a:t>________________________________________________________________________</a:t>
            </a:r>
            <a:endParaRPr lang="ru-RU" sz="5600" dirty="0">
              <a:latin typeface="Times New Roman" panose="02020603050405020304" pitchFamily="18" charset="0"/>
              <a:cs typeface="Times New Roman" panose="02020603050405020304" pitchFamily="18" charset="0"/>
            </a:endParaRPr>
          </a:p>
          <a:p>
            <a:r>
              <a:rPr lang="ru-RU" sz="5600" dirty="0" smtClean="0">
                <a:latin typeface="Times New Roman" panose="02020603050405020304" pitchFamily="18" charset="0"/>
                <a:cs typeface="Times New Roman" panose="02020603050405020304" pitchFamily="18" charset="0"/>
              </a:rPr>
              <a:t>Примечания __________________________________________________________________________</a:t>
            </a:r>
          </a:p>
          <a:p>
            <a:endParaRPr lang="ru-RU" dirty="0"/>
          </a:p>
        </p:txBody>
      </p:sp>
    </p:spTree>
    <p:extLst>
      <p:ext uri="{BB962C8B-B14F-4D97-AF65-F5344CB8AC3E}">
        <p14:creationId xmlns:p14="http://schemas.microsoft.com/office/powerpoint/2010/main" val="2639811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4631" y="725213"/>
            <a:ext cx="8596668" cy="3507827"/>
          </a:xfrm>
        </p:spPr>
        <p:txBody>
          <a:bodyPr>
            <a:normAutofit/>
          </a:bodyPr>
          <a:lstStyle/>
          <a:p>
            <a:r>
              <a:rPr lang="ru-RU" sz="1600" dirty="0">
                <a:solidFill>
                  <a:schemeClr val="tx1"/>
                </a:solidFill>
                <a:latin typeface="Times New Roman" panose="02020603050405020304" pitchFamily="18" charset="0"/>
                <a:cs typeface="Times New Roman" panose="02020603050405020304" pitchFamily="18" charset="0"/>
              </a:rPr>
              <a:t>В разделе </a:t>
            </a:r>
            <a:r>
              <a:rPr lang="ru-RU" sz="1600" b="1" dirty="0">
                <a:solidFill>
                  <a:schemeClr val="tx1"/>
                </a:solidFill>
                <a:latin typeface="Times New Roman" panose="02020603050405020304" pitchFamily="18" charset="0"/>
                <a:cs typeface="Times New Roman" panose="02020603050405020304" pitchFamily="18" charset="0"/>
              </a:rPr>
              <a:t>«Название </a:t>
            </a:r>
            <a:r>
              <a:rPr lang="ru-RU" sz="1600" b="1" dirty="0" smtClean="0">
                <a:solidFill>
                  <a:schemeClr val="tx1"/>
                </a:solidFill>
                <a:latin typeface="Times New Roman" panose="02020603050405020304" pitchFamily="18" charset="0"/>
                <a:cs typeface="Times New Roman" panose="02020603050405020304" pitchFamily="18" charset="0"/>
              </a:rPr>
              <a:t>и форма выставки</a:t>
            </a:r>
            <a:r>
              <a:rPr lang="ru-RU" sz="1600" b="1" dirty="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формулируется её полное наименование и указывается форма выставки.</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1600" b="1" dirty="0"/>
              <a:t/>
            </a:r>
            <a:br>
              <a:rPr lang="ru-RU" sz="1600" b="1" dirty="0"/>
            </a:br>
            <a:r>
              <a:rPr lang="ru-RU" dirty="0"/>
              <a:t/>
            </a:r>
            <a:br>
              <a:rPr lang="ru-RU" dirty="0"/>
            </a:br>
            <a:r>
              <a:rPr lang="ru-RU" sz="1600" dirty="0" smtClean="0">
                <a:solidFill>
                  <a:schemeClr val="tx1"/>
                </a:solidFill>
                <a:latin typeface="Times New Roman" panose="02020603050405020304" pitchFamily="18" charset="0"/>
                <a:cs typeface="Times New Roman" panose="02020603050405020304" pitchFamily="18" charset="0"/>
              </a:rPr>
              <a:t>Раздел: </a:t>
            </a:r>
            <a:r>
              <a:rPr lang="ru-RU" sz="1600" b="1" dirty="0" smtClean="0">
                <a:solidFill>
                  <a:schemeClr val="tx1"/>
                </a:solidFill>
                <a:latin typeface="Times New Roman" panose="02020603050405020304" pitchFamily="18" charset="0"/>
                <a:cs typeface="Times New Roman" panose="02020603050405020304" pitchFamily="18" charset="0"/>
              </a:rPr>
              <a:t>«</a:t>
            </a:r>
            <a:r>
              <a:rPr lang="ru-RU" sz="1800" b="1" dirty="0" smtClean="0">
                <a:solidFill>
                  <a:schemeClr val="tx1"/>
                </a:solidFill>
                <a:latin typeface="Times New Roman" panose="02020603050405020304" pitchFamily="18" charset="0"/>
                <a:cs typeface="Times New Roman" panose="02020603050405020304" pitchFamily="18" charset="0"/>
              </a:rPr>
              <a:t>Вид </a:t>
            </a:r>
            <a:r>
              <a:rPr lang="ru-RU" sz="1800" b="1" dirty="0">
                <a:solidFill>
                  <a:schemeClr val="tx1"/>
                </a:solidFill>
                <a:latin typeface="Times New Roman" panose="02020603050405020304" pitchFamily="18" charset="0"/>
                <a:cs typeface="Times New Roman" panose="02020603050405020304" pitchFamily="18" charset="0"/>
              </a:rPr>
              <a:t>выставки: виртуальная / </a:t>
            </a:r>
            <a:r>
              <a:rPr lang="ru-RU" sz="1800" b="1" dirty="0" smtClean="0">
                <a:solidFill>
                  <a:schemeClr val="tx1"/>
                </a:solidFill>
                <a:latin typeface="Times New Roman" panose="02020603050405020304" pitchFamily="18" charset="0"/>
                <a:cs typeface="Times New Roman" panose="02020603050405020304" pitchFamily="18" charset="0"/>
              </a:rPr>
              <a:t>традиционная» </a:t>
            </a:r>
            <a:r>
              <a:rPr lang="ru-RU" sz="1800" dirty="0">
                <a:solidFill>
                  <a:schemeClr val="tx1"/>
                </a:solidFill>
                <a:latin typeface="Times New Roman" panose="02020603050405020304" pitchFamily="18" charset="0"/>
                <a:cs typeface="Times New Roman" panose="02020603050405020304" pitchFamily="18" charset="0"/>
              </a:rPr>
              <a:t>(подчеркнуть)</a:t>
            </a:r>
            <a:br>
              <a:rPr lang="ru-RU" sz="1800"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rPr>
              <a:t/>
            </a:r>
            <a:br>
              <a:rPr lang="ru-RU" dirty="0">
                <a:solidFill>
                  <a:schemeClr val="tx1"/>
                </a:solidFill>
              </a:rPr>
            </a:br>
            <a:endParaRPr lang="ru-RU" dirty="0">
              <a:solidFill>
                <a:schemeClr val="tx1"/>
              </a:solidFill>
            </a:endParaRPr>
          </a:p>
        </p:txBody>
      </p:sp>
    </p:spTree>
    <p:extLst>
      <p:ext uri="{BB962C8B-B14F-4D97-AF65-F5344CB8AC3E}">
        <p14:creationId xmlns:p14="http://schemas.microsoft.com/office/powerpoint/2010/main" val="730601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1890"/>
            <a:ext cx="8596668" cy="394138"/>
          </a:xfrm>
        </p:spPr>
        <p:txBody>
          <a:bodyPr>
            <a:normAutofit fontScale="90000"/>
          </a:bodyPr>
          <a:lstStyle/>
          <a:p>
            <a:pPr algn="ctr">
              <a:lnSpc>
                <a:spcPct val="107000"/>
              </a:lnSpc>
              <a:spcAft>
                <a:spcPts val="0"/>
              </a:spcAft>
            </a:pPr>
            <a:r>
              <a:rPr lang="ru-RU" sz="18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Цель книжной выставки зависит от типа </a:t>
            </a:r>
            <a:r>
              <a:rPr lang="ru-RU" sz="18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экспозиции</a:t>
            </a:r>
            <a:r>
              <a:rPr lang="ru-RU"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ru-RU"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b="1"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a:xfrm>
            <a:off x="575441" y="536028"/>
            <a:ext cx="9207062" cy="6243144"/>
          </a:xfrm>
        </p:spPr>
        <p:txBody>
          <a:bodyPr>
            <a:normAutofit fontScale="25000" lnSpcReduction="20000"/>
          </a:bodyPr>
          <a:lstStyle/>
          <a:p>
            <a:pPr lvl="0"/>
            <a:r>
              <a:rPr lang="ru-RU" sz="5600" b="1" dirty="0">
                <a:latin typeface="Times New Roman" panose="02020603050405020304" pitchFamily="18" charset="0"/>
                <a:cs typeface="Times New Roman" panose="02020603050405020304" pitchFamily="18" charset="0"/>
              </a:rPr>
              <a:t>Тематические выставки</a:t>
            </a:r>
            <a:r>
              <a:rPr lang="ru-RU" sz="5600" dirty="0">
                <a:latin typeface="Times New Roman" panose="02020603050405020304" pitchFamily="18" charset="0"/>
                <a:cs typeface="Times New Roman" panose="02020603050405020304" pitchFamily="18" charset="0"/>
              </a:rPr>
              <a:t>. Их цель – привлечь внимание к конкретному вопросу, проблеме, побудить к чтению книг путем рекомендации лучших из них. Темы необходимо конкретизировать: чем они уже, тем интереснее выглядит экспозиция, понятнее для читателей</a:t>
            </a:r>
            <a:r>
              <a:rPr lang="ru-RU" sz="5600" dirty="0" smtClean="0">
                <a:latin typeface="Times New Roman" panose="02020603050405020304" pitchFamily="18" charset="0"/>
                <a:cs typeface="Times New Roman" panose="02020603050405020304" pitchFamily="18" charset="0"/>
              </a:rPr>
              <a:t>.</a:t>
            </a:r>
            <a:endParaRPr lang="ru-RU" sz="5600" dirty="0">
              <a:latin typeface="Times New Roman" panose="02020603050405020304" pitchFamily="18" charset="0"/>
              <a:cs typeface="Times New Roman" panose="02020603050405020304" pitchFamily="18" charset="0"/>
            </a:endParaRPr>
          </a:p>
          <a:p>
            <a:pPr lvl="0"/>
            <a:r>
              <a:rPr lang="ru-RU" sz="5600" dirty="0">
                <a:latin typeface="Times New Roman" panose="02020603050405020304" pitchFamily="18" charset="0"/>
                <a:cs typeface="Times New Roman" panose="02020603050405020304" pitchFamily="18" charset="0"/>
              </a:rPr>
              <a:t>Цель выставки </a:t>
            </a:r>
            <a:r>
              <a:rPr lang="ru-RU" sz="5600" b="1" dirty="0">
                <a:latin typeface="Times New Roman" panose="02020603050405020304" pitchFamily="18" charset="0"/>
                <a:cs typeface="Times New Roman" panose="02020603050405020304" pitchFamily="18" charset="0"/>
              </a:rPr>
              <a:t>новых поступлений</a:t>
            </a:r>
            <a:r>
              <a:rPr lang="ru-RU" sz="5600" dirty="0">
                <a:latin typeface="Times New Roman" panose="02020603050405020304" pitchFamily="18" charset="0"/>
                <a:cs typeface="Times New Roman" panose="02020603050405020304" pitchFamily="18" charset="0"/>
              </a:rPr>
              <a:t> – познакомить пользователей с новыми документами – книгами, газетами, журналами, аудио-, видео-, </a:t>
            </a:r>
            <a:r>
              <a:rPr lang="ru-RU" sz="5600" dirty="0" err="1">
                <a:latin typeface="Times New Roman" panose="02020603050405020304" pitchFamily="18" charset="0"/>
                <a:cs typeface="Times New Roman" panose="02020603050405020304" pitchFamily="18" charset="0"/>
              </a:rPr>
              <a:t>изоматериалами</a:t>
            </a:r>
            <a:r>
              <a:rPr lang="ru-RU" sz="5600" dirty="0">
                <a:latin typeface="Times New Roman" panose="02020603050405020304" pitchFamily="18" charset="0"/>
                <a:cs typeface="Times New Roman" panose="02020603050405020304" pitchFamily="18" charset="0"/>
              </a:rPr>
              <a:t>, компакт-дисками, и др. («Парад новых книг», «Внимание! Новые книги!», «Здравствуйте! Я – новая книга»)</a:t>
            </a:r>
          </a:p>
          <a:p>
            <a:pPr lvl="0"/>
            <a:r>
              <a:rPr lang="ru-RU" sz="5600" dirty="0" smtClean="0">
                <a:latin typeface="Times New Roman" panose="02020603050405020304" pitchFamily="18" charset="0"/>
                <a:cs typeface="Times New Roman" panose="02020603050405020304" pitchFamily="18" charset="0"/>
              </a:rPr>
              <a:t>Цель </a:t>
            </a:r>
            <a:r>
              <a:rPr lang="ru-RU" sz="5600" b="1" dirty="0">
                <a:latin typeface="Times New Roman" panose="02020603050405020304" pitchFamily="18" charset="0"/>
                <a:cs typeface="Times New Roman" panose="02020603050405020304" pitchFamily="18" charset="0"/>
              </a:rPr>
              <a:t>персональной выставки</a:t>
            </a:r>
            <a:r>
              <a:rPr lang="ru-RU" sz="5600" dirty="0">
                <a:latin typeface="Times New Roman" panose="02020603050405020304" pitchFamily="18" charset="0"/>
                <a:cs typeface="Times New Roman" panose="02020603050405020304" pitchFamily="18" charset="0"/>
              </a:rPr>
              <a:t> – привлечь внимание читателей к отдельной фигуре, личности, пробудить желание как можно больше узнать об этом человеке – художнике, писателе, композиторе, ученом, политике и т. д. Поэтому здесь обязательно наличие трёх разделов</a:t>
            </a:r>
            <a:r>
              <a:rPr lang="ru-RU" sz="5600" dirty="0" smtClean="0">
                <a:latin typeface="Times New Roman" panose="02020603050405020304" pitchFamily="18" charset="0"/>
                <a:cs typeface="Times New Roman" panose="02020603050405020304" pitchFamily="18" charset="0"/>
              </a:rPr>
              <a:t>:</a:t>
            </a:r>
            <a:endParaRPr lang="ru-RU" sz="5600" dirty="0">
              <a:latin typeface="Times New Roman" panose="02020603050405020304" pitchFamily="18" charset="0"/>
              <a:cs typeface="Times New Roman" panose="02020603050405020304" pitchFamily="18" charset="0"/>
            </a:endParaRPr>
          </a:p>
          <a:p>
            <a:pPr marL="0" indent="0">
              <a:buNone/>
            </a:pPr>
            <a:r>
              <a:rPr lang="ru-RU" sz="5600" dirty="0" smtClean="0">
                <a:latin typeface="Times New Roman" panose="02020603050405020304" pitchFamily="18" charset="0"/>
                <a:cs typeface="Times New Roman" panose="02020603050405020304" pitchFamily="18" charset="0"/>
              </a:rPr>
              <a:t>	1 </a:t>
            </a:r>
            <a:r>
              <a:rPr lang="ru-RU" sz="5600" dirty="0">
                <a:latin typeface="Times New Roman" panose="02020603050405020304" pitchFamily="18" charset="0"/>
                <a:cs typeface="Times New Roman" panose="02020603050405020304" pitchFamily="18" charset="0"/>
              </a:rPr>
              <a:t>раздел - рассказ о жизни личности</a:t>
            </a:r>
            <a:r>
              <a:rPr lang="ru-RU" sz="5600" dirty="0" smtClean="0">
                <a:latin typeface="Times New Roman" panose="02020603050405020304" pitchFamily="18" charset="0"/>
                <a:cs typeface="Times New Roman" panose="02020603050405020304" pitchFamily="18" charset="0"/>
              </a:rPr>
              <a:t>.</a:t>
            </a:r>
            <a:endParaRPr lang="ru-RU" sz="5600" dirty="0">
              <a:latin typeface="Times New Roman" panose="02020603050405020304" pitchFamily="18" charset="0"/>
              <a:cs typeface="Times New Roman" panose="02020603050405020304" pitchFamily="18" charset="0"/>
            </a:endParaRPr>
          </a:p>
          <a:p>
            <a:pPr marL="0" indent="0">
              <a:buNone/>
            </a:pPr>
            <a:r>
              <a:rPr lang="ru-RU" sz="5600" dirty="0" smtClean="0">
                <a:latin typeface="Times New Roman" panose="02020603050405020304" pitchFamily="18" charset="0"/>
                <a:cs typeface="Times New Roman" panose="02020603050405020304" pitchFamily="18" charset="0"/>
              </a:rPr>
              <a:t>	2 </a:t>
            </a:r>
            <a:r>
              <a:rPr lang="ru-RU" sz="5600" dirty="0">
                <a:latin typeface="Times New Roman" panose="02020603050405020304" pitchFamily="18" charset="0"/>
                <a:cs typeface="Times New Roman" panose="02020603050405020304" pitchFamily="18" charset="0"/>
              </a:rPr>
              <a:t>раздел посвящён ее деятельности, где представлены произведения, труды, творчество персоны</a:t>
            </a:r>
            <a:r>
              <a:rPr lang="ru-RU" sz="5600" dirty="0" smtClean="0">
                <a:latin typeface="Times New Roman" panose="02020603050405020304" pitchFamily="18" charset="0"/>
                <a:cs typeface="Times New Roman" panose="02020603050405020304" pitchFamily="18" charset="0"/>
              </a:rPr>
              <a:t>.</a:t>
            </a:r>
            <a:endParaRPr lang="ru-RU" sz="5600" dirty="0">
              <a:latin typeface="Times New Roman" panose="02020603050405020304" pitchFamily="18" charset="0"/>
              <a:cs typeface="Times New Roman" panose="02020603050405020304" pitchFamily="18" charset="0"/>
            </a:endParaRPr>
          </a:p>
          <a:p>
            <a:pPr marL="0" lvl="0" indent="0">
              <a:buNone/>
            </a:pPr>
            <a:r>
              <a:rPr lang="ru-RU" sz="5600" dirty="0" smtClean="0">
                <a:latin typeface="Times New Roman" panose="02020603050405020304" pitchFamily="18" charset="0"/>
                <a:cs typeface="Times New Roman" panose="02020603050405020304" pitchFamily="18" charset="0"/>
              </a:rPr>
              <a:t>	В </a:t>
            </a:r>
            <a:r>
              <a:rPr lang="ru-RU" sz="5600" dirty="0">
                <a:latin typeface="Times New Roman" panose="02020603050405020304" pitchFamily="18" charset="0"/>
                <a:cs typeface="Times New Roman" panose="02020603050405020304" pitchFamily="18" charset="0"/>
              </a:rPr>
              <a:t>3-ем разделе предлагается поместить творческие работы самих читателей, связанные с именем </a:t>
            </a:r>
            <a:r>
              <a:rPr lang="ru-RU" sz="5600" dirty="0" smtClean="0">
                <a:latin typeface="Times New Roman" panose="02020603050405020304" pitchFamily="18" charset="0"/>
                <a:cs typeface="Times New Roman" panose="02020603050405020304" pitchFamily="18" charset="0"/>
              </a:rPr>
              <a:t>	персоналии</a:t>
            </a:r>
            <a:r>
              <a:rPr lang="ru-RU" sz="5600" dirty="0">
                <a:latin typeface="Times New Roman" panose="02020603050405020304" pitchFamily="18" charset="0"/>
                <a:cs typeface="Times New Roman" panose="02020603050405020304" pitchFamily="18" charset="0"/>
              </a:rPr>
              <a:t>, высказывания современников, литературоведческие издания</a:t>
            </a:r>
            <a:r>
              <a:rPr lang="ru-RU" sz="5600" dirty="0" smtClean="0">
                <a:latin typeface="Times New Roman" panose="02020603050405020304" pitchFamily="18" charset="0"/>
                <a:cs typeface="Times New Roman" panose="02020603050405020304" pitchFamily="18" charset="0"/>
              </a:rPr>
              <a:t>.</a:t>
            </a:r>
            <a:endParaRPr lang="ru-RU" sz="5600" dirty="0">
              <a:latin typeface="Times New Roman" panose="02020603050405020304" pitchFamily="18" charset="0"/>
              <a:cs typeface="Times New Roman" panose="02020603050405020304" pitchFamily="18" charset="0"/>
            </a:endParaRPr>
          </a:p>
          <a:p>
            <a:r>
              <a:rPr lang="ru-RU" sz="5600" b="1" dirty="0">
                <a:latin typeface="Times New Roman" panose="02020603050405020304" pitchFamily="18" charset="0"/>
                <a:cs typeface="Times New Roman" panose="02020603050405020304" pitchFamily="18" charset="0"/>
              </a:rPr>
              <a:t>	Выставки к знаменательным и памятным датам</a:t>
            </a:r>
            <a:r>
              <a:rPr lang="ru-RU" sz="5600" dirty="0">
                <a:latin typeface="Times New Roman" panose="02020603050405020304" pitchFamily="18" charset="0"/>
                <a:cs typeface="Times New Roman" panose="02020603050405020304" pitchFamily="18" charset="0"/>
              </a:rPr>
              <a:t> оформляются с целью предоставить информацию о каком-то событии, празднике, его истории и традициях, дать советы и рекомендации по его проведению (к Новому году – «Новогодние узоры», «Новогодняя мозаика», «Новогодний калейдоскоп»; ко Дню защитника Отечества; к празднику 8 марта; ко Дню Победы – «Война была работой…», «В огнях победного салюта», «Война, какой она была»; к различным христианским праздникам – Рождеству, Пасхе, Спасу; ко Дню матери и др.).</a:t>
            </a:r>
          </a:p>
          <a:p>
            <a:r>
              <a:rPr lang="ru-RU" sz="5600" b="1" dirty="0">
                <a:latin typeface="Times New Roman" panose="02020603050405020304" pitchFamily="18" charset="0"/>
                <a:cs typeface="Times New Roman" panose="02020603050405020304" pitchFamily="18" charset="0"/>
              </a:rPr>
              <a:t>В</a:t>
            </a:r>
            <a:r>
              <a:rPr lang="ru-RU" sz="5600" b="1" dirty="0" smtClean="0">
                <a:latin typeface="Times New Roman" panose="02020603050405020304" pitchFamily="18" charset="0"/>
                <a:cs typeface="Times New Roman" panose="02020603050405020304" pitchFamily="18" charset="0"/>
              </a:rPr>
              <a:t>ыставки </a:t>
            </a:r>
            <a:r>
              <a:rPr lang="ru-RU" sz="5600" b="1" dirty="0">
                <a:latin typeface="Times New Roman" panose="02020603050405020304" pitchFamily="18" charset="0"/>
                <a:cs typeface="Times New Roman" panose="02020603050405020304" pitchFamily="18" charset="0"/>
              </a:rPr>
              <a:t>в помощь учебному </a:t>
            </a:r>
            <a:r>
              <a:rPr lang="ru-RU" sz="5600" b="1" dirty="0" smtClean="0">
                <a:latin typeface="Times New Roman" panose="02020603050405020304" pitchFamily="18" charset="0"/>
                <a:cs typeface="Times New Roman" panose="02020603050405020304" pitchFamily="18" charset="0"/>
              </a:rPr>
              <a:t>процессу</a:t>
            </a:r>
            <a:r>
              <a:rPr lang="ru-RU" sz="5600" dirty="0" smtClean="0">
                <a:latin typeface="Times New Roman" panose="02020603050405020304" pitchFamily="18" charset="0"/>
                <a:cs typeface="Times New Roman" panose="02020603050405020304" pitchFamily="18" charset="0"/>
              </a:rPr>
              <a:t> </a:t>
            </a:r>
            <a:r>
              <a:rPr lang="ru-RU" sz="5600" dirty="0">
                <a:latin typeface="Times New Roman" panose="02020603050405020304" pitchFamily="18" charset="0"/>
                <a:cs typeface="Times New Roman" panose="02020603050405020304" pitchFamily="18" charset="0"/>
              </a:rPr>
              <a:t>популярны в библиотеках. </a:t>
            </a:r>
            <a:r>
              <a:rPr lang="ru-RU" sz="5600" dirty="0" smtClean="0">
                <a:latin typeface="Times New Roman" panose="02020603050405020304" pitchFamily="18" charset="0"/>
                <a:cs typeface="Times New Roman" panose="02020603050405020304" pitchFamily="18" charset="0"/>
              </a:rPr>
              <a:t>Их цель </a:t>
            </a:r>
            <a:r>
              <a:rPr lang="ru-RU" sz="5600" dirty="0">
                <a:latin typeface="Times New Roman" panose="02020603050405020304" pitchFamily="18" charset="0"/>
                <a:cs typeface="Times New Roman" panose="02020603050405020304" pitchFamily="18" charset="0"/>
              </a:rPr>
              <a:t>– расширить рамки школьного предмета, увлечь им, рассказав то, о </a:t>
            </a:r>
            <a:r>
              <a:rPr lang="ru-RU" sz="5600" dirty="0" smtClean="0">
                <a:latin typeface="Times New Roman" panose="02020603050405020304" pitchFamily="18" charset="0"/>
                <a:cs typeface="Times New Roman" panose="02020603050405020304" pitchFamily="18" charset="0"/>
              </a:rPr>
              <a:t>чём </a:t>
            </a:r>
            <a:r>
              <a:rPr lang="ru-RU" sz="5600" dirty="0">
                <a:latin typeface="Times New Roman" panose="02020603050405020304" pitchFamily="18" charset="0"/>
                <a:cs typeface="Times New Roman" panose="02020603050405020304" pitchFamily="18" charset="0"/>
              </a:rPr>
              <a:t>учащийся не узнал на уроке. Выставку литературы </a:t>
            </a:r>
            <a:r>
              <a:rPr lang="ru-RU" sz="5600" dirty="0" smtClean="0">
                <a:latin typeface="Times New Roman" panose="02020603050405020304" pitchFamily="18" charset="0"/>
                <a:cs typeface="Times New Roman" panose="02020603050405020304" pitchFamily="18" charset="0"/>
              </a:rPr>
              <a:t>в дополнение </a:t>
            </a:r>
            <a:r>
              <a:rPr lang="ru-RU" sz="5600" dirty="0">
                <a:latin typeface="Times New Roman" panose="02020603050405020304" pitchFamily="18" charset="0"/>
                <a:cs typeface="Times New Roman" panose="02020603050405020304" pitchFamily="18" charset="0"/>
              </a:rPr>
              <a:t>к школьной </a:t>
            </a:r>
            <a:r>
              <a:rPr lang="ru-RU" sz="5600" dirty="0" smtClean="0">
                <a:latin typeface="Times New Roman" panose="02020603050405020304" pitchFamily="18" charset="0"/>
                <a:cs typeface="Times New Roman" panose="02020603050405020304" pitchFamily="18" charset="0"/>
              </a:rPr>
              <a:t>программе можно назвать: </a:t>
            </a:r>
            <a:r>
              <a:rPr lang="ru-RU" sz="5600" dirty="0">
                <a:latin typeface="Times New Roman" panose="02020603050405020304" pitchFamily="18" charset="0"/>
                <a:cs typeface="Times New Roman" panose="02020603050405020304" pitchFamily="18" charset="0"/>
              </a:rPr>
              <a:t>«Учимся на отлично», «Нам пятерка как воздух нужна!», «Там, где музыка </a:t>
            </a:r>
            <a:r>
              <a:rPr lang="ru-RU" sz="5600" dirty="0" smtClean="0">
                <a:latin typeface="Times New Roman" panose="02020603050405020304" pitchFamily="18" charset="0"/>
                <a:cs typeface="Times New Roman" panose="02020603050405020304" pitchFamily="18" charset="0"/>
              </a:rPr>
              <a:t>живёт</a:t>
            </a:r>
            <a:r>
              <a:rPr lang="ru-RU" sz="5600" dirty="0">
                <a:latin typeface="Times New Roman" panose="02020603050405020304" pitchFamily="18" charset="0"/>
                <a:cs typeface="Times New Roman" panose="02020603050405020304" pitchFamily="18" charset="0"/>
              </a:rPr>
              <a:t>», «Физикам не до лирики».</a:t>
            </a:r>
          </a:p>
          <a:p>
            <a:r>
              <a:rPr lang="ru-RU" sz="5600" dirty="0">
                <a:latin typeface="Times New Roman" panose="02020603050405020304" pitchFamily="18" charset="0"/>
                <a:cs typeface="Times New Roman" panose="02020603050405020304" pitchFamily="18" charset="0"/>
              </a:rPr>
              <a:t>Цель </a:t>
            </a:r>
            <a:r>
              <a:rPr lang="ru-RU" sz="5600" b="1" dirty="0">
                <a:latin typeface="Times New Roman" panose="02020603050405020304" pitchFamily="18" charset="0"/>
                <a:cs typeface="Times New Roman" panose="02020603050405020304" pitchFamily="18" charset="0"/>
              </a:rPr>
              <a:t>жанровой выставки</a:t>
            </a:r>
            <a:r>
              <a:rPr lang="ru-RU" sz="5600" dirty="0">
                <a:latin typeface="Times New Roman" panose="02020603050405020304" pitchFamily="18" charset="0"/>
                <a:cs typeface="Times New Roman" panose="02020603050405020304" pitchFamily="18" charset="0"/>
              </a:rPr>
              <a:t> – привлечь внимание читателей к определенным видам изданий, заинтересовать, побудить к чтению. На такой экспозиции можно представить не только произведения определенного жанра, но и материал о его возникновении и авторах-составителях, интересные и малоизвестные факты </a:t>
            </a:r>
            <a:r>
              <a:rPr lang="ru-RU" sz="5600" dirty="0" smtClean="0">
                <a:latin typeface="Times New Roman" panose="02020603050405020304" pitchFamily="18" charset="0"/>
                <a:cs typeface="Times New Roman" panose="02020603050405020304" pitchFamily="18" charset="0"/>
              </a:rPr>
              <a:t>из истории жанра.</a:t>
            </a:r>
            <a:endParaRPr lang="ru-RU" sz="5600" dirty="0">
              <a:latin typeface="Times New Roman" panose="02020603050405020304" pitchFamily="18" charset="0"/>
              <a:cs typeface="Times New Roman" panose="02020603050405020304" pitchFamily="18" charset="0"/>
            </a:endParaRPr>
          </a:p>
          <a:p>
            <a:endParaRPr lang="ru-RU" sz="56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849683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77334" y="882868"/>
            <a:ext cx="8596668" cy="4642945"/>
          </a:xfrm>
        </p:spPr>
        <p:txBody>
          <a:bodyPr>
            <a:normAutofit/>
          </a:bodyPr>
          <a:lstStyle/>
          <a:p>
            <a:r>
              <a:rPr lang="ru-RU" sz="1600" dirty="0" smtClean="0">
                <a:solidFill>
                  <a:schemeClr val="tx1"/>
                </a:solidFill>
                <a:latin typeface="Times New Roman" panose="02020603050405020304" pitchFamily="18" charset="0"/>
                <a:cs typeface="Times New Roman" panose="02020603050405020304" pitchFamily="18" charset="0"/>
              </a:rPr>
              <a:t>В разделе</a:t>
            </a:r>
            <a:r>
              <a:rPr lang="ru-RU" sz="1600" b="1" dirty="0" smtClean="0">
                <a:solidFill>
                  <a:schemeClr val="tx1"/>
                </a:solidFill>
                <a:latin typeface="Times New Roman" panose="02020603050405020304" pitchFamily="18" charset="0"/>
                <a:cs typeface="Times New Roman" panose="02020603050405020304" pitchFamily="18" charset="0"/>
              </a:rPr>
              <a:t> «Читательское назначение» </a:t>
            </a:r>
            <a:r>
              <a:rPr lang="ru-RU" sz="1600" dirty="0" smtClean="0">
                <a:solidFill>
                  <a:schemeClr val="tx1"/>
                </a:solidFill>
                <a:latin typeface="Times New Roman" panose="02020603050405020304" pitchFamily="18" charset="0"/>
                <a:cs typeface="Times New Roman" panose="02020603050405020304" pitchFamily="18" charset="0"/>
              </a:rPr>
              <a:t>указываем возрастную категорию пользователей.</a:t>
            </a:r>
            <a:r>
              <a:rPr lang="ru-RU" sz="1600" b="1" dirty="0">
                <a:solidFill>
                  <a:schemeClr val="tx1"/>
                </a:solidFill>
                <a:latin typeface="Times New Roman" panose="02020603050405020304" pitchFamily="18" charset="0"/>
                <a:cs typeface="Times New Roman" panose="02020603050405020304" pitchFamily="18" charset="0"/>
              </a:rPr>
              <a:t/>
            </a:r>
            <a:br>
              <a:rPr lang="ru-RU" sz="1600" b="1"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Поле </a:t>
            </a:r>
            <a:r>
              <a:rPr lang="ru-RU" sz="1600" b="1" dirty="0" smtClean="0">
                <a:solidFill>
                  <a:schemeClr val="tx1"/>
                </a:solidFill>
                <a:latin typeface="Times New Roman" panose="02020603050405020304" pitchFamily="18" charset="0"/>
                <a:cs typeface="Times New Roman" panose="02020603050405020304" pitchFamily="18" charset="0"/>
              </a:rPr>
              <a:t>«Срок </a:t>
            </a:r>
            <a:r>
              <a:rPr lang="ru-RU" sz="1600" b="1" dirty="0">
                <a:solidFill>
                  <a:schemeClr val="tx1"/>
                </a:solidFill>
                <a:latin typeface="Times New Roman" panose="02020603050405020304" pitchFamily="18" charset="0"/>
                <a:cs typeface="Times New Roman" panose="02020603050405020304" pitchFamily="18" charset="0"/>
              </a:rPr>
              <a:t>экспонирования с «___» __________20    г. по «___» _________20    г</a:t>
            </a:r>
            <a:r>
              <a:rPr lang="ru-RU" sz="1600" b="1" dirty="0" smtClean="0">
                <a:solidFill>
                  <a:schemeClr val="tx1"/>
                </a:solidFill>
                <a:latin typeface="Times New Roman" panose="02020603050405020304" pitchFamily="18" charset="0"/>
                <a:cs typeface="Times New Roman" panose="02020603050405020304" pitchFamily="18" charset="0"/>
              </a:rPr>
              <a:t>.»</a:t>
            </a:r>
            <a:r>
              <a:rPr lang="ru-RU" sz="1600" b="1" dirty="0">
                <a:solidFill>
                  <a:schemeClr val="tx1"/>
                </a:solidFill>
                <a:latin typeface="Times New Roman" panose="02020603050405020304" pitchFamily="18" charset="0"/>
                <a:cs typeface="Times New Roman" panose="02020603050405020304" pitchFamily="18" charset="0"/>
              </a:rPr>
              <a:t/>
            </a:r>
            <a:br>
              <a:rPr lang="ru-RU" sz="1600" b="1"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должно содержать </a:t>
            </a:r>
            <a:r>
              <a:rPr lang="ru-RU" sz="1600" dirty="0" smtClean="0">
                <a:solidFill>
                  <a:schemeClr val="tx1"/>
                </a:solidFill>
                <a:latin typeface="Times New Roman" panose="02020603050405020304" pitchFamily="18" charset="0"/>
                <a:cs typeface="Times New Roman" panose="02020603050405020304" pitchFamily="18" charset="0"/>
              </a:rPr>
              <a:t>календарные даты начала и окончания работы выставки, </a:t>
            </a:r>
            <a:r>
              <a:rPr lang="ru-RU" sz="1600" dirty="0">
                <a:solidFill>
                  <a:schemeClr val="tx1"/>
                </a:solidFill>
                <a:latin typeface="Times New Roman" panose="02020603050405020304" pitchFamily="18" charset="0"/>
                <a:cs typeface="Times New Roman" panose="02020603050405020304" pitchFamily="18" charset="0"/>
              </a:rPr>
              <a:t>где месяц пишется словом. </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Если экспозиция рассчитана на длительный период, необходимо подчеркнуть, что выставка регулярно пополняется и </a:t>
            </a:r>
            <a:r>
              <a:rPr lang="ru-RU" sz="1600" dirty="0" smtClean="0">
                <a:solidFill>
                  <a:schemeClr val="tx1"/>
                </a:solidFill>
                <a:latin typeface="Times New Roman" panose="02020603050405020304" pitchFamily="18" charset="0"/>
                <a:cs typeface="Times New Roman" panose="02020603050405020304" pitchFamily="18" charset="0"/>
              </a:rPr>
              <a:t>обновляется</a:t>
            </a:r>
            <a:r>
              <a:rPr lang="ru-RU" sz="1600" dirty="0">
                <a:solidFill>
                  <a:schemeClr val="tx1"/>
                </a:solidFill>
                <a:latin typeface="Times New Roman" panose="02020603050405020304" pitchFamily="18" charset="0"/>
                <a:cs typeface="Times New Roman" panose="02020603050405020304" pitchFamily="18" charset="0"/>
              </a:rPr>
              <a:t>.</a:t>
            </a:r>
            <a:br>
              <a:rPr lang="ru-RU" sz="1600" dirty="0">
                <a:solidFill>
                  <a:schemeClr val="tx1"/>
                </a:solidFill>
                <a:latin typeface="Times New Roman" panose="02020603050405020304" pitchFamily="18" charset="0"/>
                <a:cs typeface="Times New Roman" panose="02020603050405020304" pitchFamily="18" charset="0"/>
              </a:rPr>
            </a:br>
            <a:endParaRPr lang="ru-RU"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9030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899" y="417787"/>
            <a:ext cx="9625432" cy="4493172"/>
          </a:xfrm>
        </p:spPr>
        <p:txBody>
          <a:bodyPr>
            <a:normAutofit/>
          </a:bodyPr>
          <a:lstStyle/>
          <a:p>
            <a:pPr>
              <a:lnSpc>
                <a:spcPct val="107000"/>
              </a:lnSpc>
              <a:spcAft>
                <a:spcPts val="0"/>
              </a:spcAft>
            </a:pPr>
            <a: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 </a:t>
            </a: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разделе </a:t>
            </a:r>
            <a:r>
              <a:rPr lang="ru-RU" sz="16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«Место проведения»</a:t>
            </a:r>
            <a: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указывается полное наименование структурного подразделения библиотеки. Если выставка </a:t>
            </a:r>
            <a:r>
              <a:rPr lang="ru-RU" sz="14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внестационарная</a:t>
            </a: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следует указать полное наименование учреждения, где организована выставка. Кроме того, это может быть открытая площадка. </a:t>
            </a:r>
            <a:b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Для </a:t>
            </a: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виртуальной – название виртуальной площадки с указанием адресной ссылки.</a:t>
            </a:r>
            <a:b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endParaRPr lang="ru-RU"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681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107" y="930165"/>
            <a:ext cx="8596668" cy="4792717"/>
          </a:xfrm>
        </p:spPr>
        <p:txBody>
          <a:bodyPr>
            <a:noAutofit/>
          </a:bodyPr>
          <a:lstStyle/>
          <a:p>
            <a:pPr>
              <a:lnSpc>
                <a:spcPct val="107000"/>
              </a:lnSpc>
              <a:spcAft>
                <a:spcPts val="0"/>
              </a:spcAft>
            </a:pPr>
            <a: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 строке </a:t>
            </a:r>
            <a:r>
              <a:rPr lang="ru-RU" sz="16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«Количество представленной литературы»</a:t>
            </a:r>
            <a: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указываем количество изданий, размещённых на экспозиции или количество книг, используемых для создания виртуальной выставки.</a:t>
            </a:r>
            <a:b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b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Раздел «</a:t>
            </a:r>
            <a:r>
              <a:rPr lang="ru-RU" sz="16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Количество </a:t>
            </a:r>
            <a:r>
              <a:rPr lang="ru-RU" sz="16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представленных </a:t>
            </a:r>
            <a:r>
              <a:rPr lang="ru-RU" sz="16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экспонатов»</a:t>
            </a:r>
            <a:r>
              <a:rPr lang="ru-RU" sz="1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то есть выставляемых предметов или объектов, которые придают книжной выставке большую выразительность, визуальную информативность.</a:t>
            </a:r>
            <a:b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 качестве экспонатов могут выставляться: портреты, иллюстрации, тематические предметы и т.п</a:t>
            </a:r>
            <a:r>
              <a:rPr lang="ru-RU" sz="1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br>
              <a:rPr lang="ru-RU" sz="1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Раздел </a:t>
            </a:r>
            <a:r>
              <a:rPr lang="ru-RU" sz="16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«Мероприятия, проведенные на основе выставки</a:t>
            </a:r>
            <a:r>
              <a:rPr lang="ru-RU" sz="16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ru-RU" sz="16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ru-RU" sz="16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6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Здесь </a:t>
            </a:r>
            <a: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указываем название и форму мероприятия, в рамках которого состоялись презентация, обзор данной экспозиции или просто обращение к книгам с выставки в ходе информационного сообщения.</a:t>
            </a:r>
            <a:br>
              <a:rPr lang="ru-RU"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5422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310352"/>
          </a:xfrm>
        </p:spPr>
        <p:txBody>
          <a:bodyPr>
            <a:noAutofit/>
          </a:bodyPr>
          <a:lstStyle/>
          <a:p>
            <a:r>
              <a:rPr lang="ru-RU" sz="1600" dirty="0">
                <a:solidFill>
                  <a:schemeClr val="tx1"/>
                </a:solidFill>
                <a:latin typeface="Times New Roman" panose="02020603050405020304" pitchFamily="18" charset="0"/>
                <a:cs typeface="Times New Roman" panose="02020603050405020304" pitchFamily="18" charset="0"/>
              </a:rPr>
              <a:t>В поле </a:t>
            </a:r>
            <a:r>
              <a:rPr lang="ru-RU" sz="1600" b="1" dirty="0">
                <a:solidFill>
                  <a:schemeClr val="tx1"/>
                </a:solidFill>
                <a:latin typeface="Times New Roman" panose="02020603050405020304" pitchFamily="18" charset="0"/>
                <a:cs typeface="Times New Roman" panose="02020603050405020304" pitchFamily="18" charset="0"/>
              </a:rPr>
              <a:t>«Оценка эффективности книжной выставки»</a:t>
            </a:r>
            <a:r>
              <a:rPr lang="ru-RU" sz="1600" dirty="0">
                <a:solidFill>
                  <a:schemeClr val="tx1"/>
                </a:solidFill>
                <a:latin typeface="Times New Roman" panose="02020603050405020304" pitchFamily="18" charset="0"/>
                <a:cs typeface="Times New Roman" panose="02020603050405020304" pitchFamily="18" charset="0"/>
              </a:rPr>
              <a:t> указываем:</a:t>
            </a:r>
            <a:br>
              <a:rPr lang="ru-RU" sz="1600"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количество посетителей </a:t>
            </a:r>
            <a:r>
              <a:rPr lang="ru-RU" sz="1600" dirty="0">
                <a:solidFill>
                  <a:schemeClr val="tx1"/>
                </a:solidFill>
                <a:latin typeface="Times New Roman" panose="02020603050405020304" pitchFamily="18" charset="0"/>
                <a:cs typeface="Times New Roman" panose="02020603050405020304" pitchFamily="18" charset="0"/>
              </a:rPr>
              <a:t>(для традиционной выставки); </a:t>
            </a:r>
            <a:r>
              <a:rPr lang="ru-RU" sz="1600" b="1" dirty="0">
                <a:solidFill>
                  <a:schemeClr val="tx1"/>
                </a:solidFill>
                <a:latin typeface="Times New Roman" panose="02020603050405020304" pitchFamily="18" charset="0"/>
                <a:cs typeface="Times New Roman" panose="02020603050405020304" pitchFamily="18" charset="0"/>
              </a:rPr>
              <a:t>количество просмотров </a:t>
            </a:r>
            <a:r>
              <a:rPr lang="ru-RU" sz="1600" dirty="0">
                <a:solidFill>
                  <a:schemeClr val="tx1"/>
                </a:solidFill>
                <a:latin typeface="Times New Roman" panose="02020603050405020304" pitchFamily="18" charset="0"/>
                <a:cs typeface="Times New Roman" panose="02020603050405020304" pitchFamily="18" charset="0"/>
              </a:rPr>
              <a:t>(для виртуальной выставки)</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Этот пункт заполняется по завершении </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выставки. Используя метод наблюдения, указываем количество человек, подходивших к выставке с ознакомительной целью (а не проходивших мимо и не просто посетивших библиотеку) или взявших представленные книги для чтения. Учёт ведётся во второй части дневника.</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t>
            </a:r>
            <a:br>
              <a:rPr lang="ru-RU" sz="1600" dirty="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b="1" dirty="0" err="1">
                <a:solidFill>
                  <a:schemeClr val="tx1"/>
                </a:solidFill>
                <a:latin typeface="Times New Roman" panose="02020603050405020304" pitchFamily="18" charset="0"/>
                <a:cs typeface="Times New Roman" panose="02020603050405020304" pitchFamily="18" charset="0"/>
              </a:rPr>
              <a:t>Документовыдача</a:t>
            </a:r>
            <a:r>
              <a:rPr lang="ru-RU" sz="1600" dirty="0">
                <a:solidFill>
                  <a:schemeClr val="tx1"/>
                </a:solidFill>
                <a:latin typeface="Times New Roman" panose="02020603050405020304" pitchFamily="18" charset="0"/>
                <a:cs typeface="Times New Roman" panose="02020603050405020304" pitchFamily="18" charset="0"/>
              </a:rPr>
              <a:t> (для традиционной выставки)</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При учёте количества выданной литературы в формуляре читателя необходимо ставить отметку о том, что книга выдана с книжной выставки.</a:t>
            </a:r>
            <a:br>
              <a:rPr lang="ru-RU" sz="1600" dirty="0">
                <a:solidFill>
                  <a:schemeClr val="tx1"/>
                </a:solidFill>
                <a:latin typeface="Times New Roman" panose="02020603050405020304" pitchFamily="18" charset="0"/>
                <a:cs typeface="Times New Roman" panose="02020603050405020304" pitchFamily="18" charset="0"/>
              </a:rPr>
            </a:br>
            <a:r>
              <a:rPr lang="ru-RU" sz="1600" dirty="0" err="1">
                <a:solidFill>
                  <a:schemeClr val="tx1"/>
                </a:solidFill>
                <a:latin typeface="Times New Roman" panose="02020603050405020304" pitchFamily="18" charset="0"/>
                <a:cs typeface="Times New Roman" panose="02020603050405020304" pitchFamily="18" charset="0"/>
              </a:rPr>
              <a:t>Документовыдача</a:t>
            </a:r>
            <a:r>
              <a:rPr lang="ru-RU" sz="1600" dirty="0">
                <a:solidFill>
                  <a:schemeClr val="tx1"/>
                </a:solidFill>
                <a:latin typeface="Times New Roman" panose="02020603050405020304" pitchFamily="18" charset="0"/>
                <a:cs typeface="Times New Roman" panose="02020603050405020304" pitchFamily="18" charset="0"/>
              </a:rPr>
              <a:t> учитывается путём подсчёта книговыдачи с выставки и фиксируется в отдельной графе дневника </a:t>
            </a:r>
            <a:r>
              <a:rPr lang="ru-RU" sz="1600" b="1" dirty="0">
                <a:solidFill>
                  <a:schemeClr val="tx1"/>
                </a:solidFill>
                <a:latin typeface="Times New Roman" panose="02020603050405020304" pitchFamily="18" charset="0"/>
                <a:cs typeface="Times New Roman" panose="02020603050405020304" pitchFamily="18" charset="0"/>
              </a:rPr>
              <a:t>«Выдача книг с выставки». </a:t>
            </a:r>
            <a:r>
              <a:rPr lang="ru-RU" sz="1600" dirty="0">
                <a:solidFill>
                  <a:schemeClr val="tx1"/>
                </a:solidFill>
                <a:latin typeface="Times New Roman" panose="02020603050405020304" pitchFamily="18" charset="0"/>
                <a:cs typeface="Times New Roman" panose="02020603050405020304" pitchFamily="18" charset="0"/>
              </a:rPr>
              <a:t>По окончании работы </a:t>
            </a:r>
            <a:r>
              <a:rPr lang="ru-RU" sz="1600" dirty="0" smtClean="0">
                <a:solidFill>
                  <a:schemeClr val="tx1"/>
                </a:solidFill>
                <a:latin typeface="Times New Roman" panose="02020603050405020304" pitchFamily="18" charset="0"/>
                <a:cs typeface="Times New Roman" panose="02020603050405020304" pitchFamily="18" charset="0"/>
              </a:rPr>
              <a:t>экспозиции </a:t>
            </a:r>
            <a:r>
              <a:rPr lang="ru-RU" sz="1600" dirty="0">
                <a:solidFill>
                  <a:schemeClr val="tx1"/>
                </a:solidFill>
                <a:latin typeface="Times New Roman" panose="02020603050405020304" pitchFamily="18" charset="0"/>
                <a:cs typeface="Times New Roman" panose="02020603050405020304" pitchFamily="18" charset="0"/>
              </a:rPr>
              <a:t>цифры суммируются и вносятся </a:t>
            </a:r>
            <a:r>
              <a:rPr lang="ru-RU" sz="1600" dirty="0" smtClean="0">
                <a:solidFill>
                  <a:schemeClr val="tx1"/>
                </a:solidFill>
                <a:latin typeface="Times New Roman" panose="02020603050405020304" pitchFamily="18" charset="0"/>
                <a:cs typeface="Times New Roman" panose="02020603050405020304" pitchFamily="18" charset="0"/>
              </a:rPr>
              <a:t>в данный раздел  паспорта </a:t>
            </a:r>
            <a:r>
              <a:rPr lang="ru-RU" sz="1600" dirty="0">
                <a:solidFill>
                  <a:schemeClr val="tx1"/>
                </a:solidFill>
                <a:latin typeface="Times New Roman" panose="02020603050405020304" pitchFamily="18" charset="0"/>
                <a:cs typeface="Times New Roman" panose="02020603050405020304" pitchFamily="18" charset="0"/>
              </a:rPr>
              <a:t>книжной выставки.</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t>
            </a:r>
            <a:br>
              <a:rPr lang="ru-RU" sz="1600" dirty="0">
                <a:solidFill>
                  <a:schemeClr val="tx1"/>
                </a:solidFill>
                <a:latin typeface="Times New Roman" panose="02020603050405020304" pitchFamily="18" charset="0"/>
                <a:cs typeface="Times New Roman" panose="02020603050405020304" pitchFamily="18" charset="0"/>
              </a:rPr>
            </a:br>
            <a:r>
              <a:rPr lang="ru-RU" sz="1600" b="1" dirty="0">
                <a:solidFill>
                  <a:schemeClr val="tx1"/>
                </a:solidFill>
                <a:latin typeface="Times New Roman" panose="02020603050405020304" pitchFamily="18" charset="0"/>
                <a:cs typeface="Times New Roman" panose="02020603050405020304" pitchFamily="18" charset="0"/>
              </a:rPr>
              <a:t>Это определяет эффективность и востребованность выставки.</a:t>
            </a: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715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2871</TotalTime>
  <Words>501</Words>
  <Application>Microsoft Office PowerPoint</Application>
  <PresentationFormat>Широкоэкранный</PresentationFormat>
  <Paragraphs>53</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Times New Roman</vt:lpstr>
      <vt:lpstr>Trebuchet MS</vt:lpstr>
      <vt:lpstr>Wingdings 3</vt:lpstr>
      <vt:lpstr>Грань</vt:lpstr>
      <vt:lpstr>ОФОРМЛЕНИЕ ПАСПОРТА КНИЖНОЙ ВЫСТАВКИ</vt:lpstr>
      <vt:lpstr>   Паспорт книжной выставки – это документ, в который заносятся все количественные и качественные показатели результативности работы конкретной библиотечной выставки.  Он выполняет функцию аналитического отчета о проделанной работе, позволяет получить реальное представление о достоинствах и недостатках выставки.   Паспорт книжной выставки даёт возможность проследить её концепцию, предназначение, уровень профессиональной подготовки специалистов, представивших её посетителям.   Документ представляют собой список с разделами. Оформляется в печатном виде. Хранится в отдельной папке 5 лет, после чего уничтожается в установленном порядке.  </vt:lpstr>
      <vt:lpstr>Паспорт книжной выставки</vt:lpstr>
      <vt:lpstr>В разделе «Название и форма выставки» формулируется её полное наименование и указывается форма выставки.    Раздел: «Вид выставки: виртуальная / традиционная» (подчеркнуть)  </vt:lpstr>
      <vt:lpstr>Цель книжной выставки зависит от типа экспозиции   </vt:lpstr>
      <vt:lpstr>В разделе «Читательское назначение» указываем возрастную категорию пользователей.    Поле «Срок экспонирования с «___» __________20    г. по «___» _________20    г.»    должно содержать календарные даты начала и окончания работы выставки, где месяц пишется словом.  Если экспозиция рассчитана на длительный период, необходимо подчеркнуть, что выставка регулярно пополняется и обновляется. </vt:lpstr>
      <vt:lpstr>    В разделе «Место проведения» указывается полное наименование структурного подразделения библиотеки. Если выставка внестационарная, следует указать полное наименование учреждения, где организована выставка. Кроме того, это может быть открытая площадка.   Для виртуальной – название виртуальной площадки с указанием адресной ссылки. </vt:lpstr>
      <vt:lpstr>В строке «Количество представленной литературы» указываем количество изданий, размещённых на экспозиции или количество книг, используемых для создания виртуальной выставки.   Раздел «Количество представленных экспонатов», то есть выставляемых предметов или объектов, которые придают книжной выставке большую выразительность, визуальную информативность. В качестве экспонатов могут выставляться: портреты, иллюстрации, тематические предметы и т.п.  Раздел «Мероприятия, проведенные на основе выставки» Здесь указываем название и форму мероприятия, в рамках которого состоялись презентация, обзор данной экспозиции или просто обращение к книгам с выставки в ходе информационного сообщения. </vt:lpstr>
      <vt:lpstr>В поле «Оценка эффективности книжной выставки» указываем: количество посетителей (для традиционной выставки); количество просмотров (для виртуальной выставки) Этот пункт заполняется по завершении  выставки. Используя метод наблюдения, указываем количество человек, подходивших к выставке с ознакомительной целью (а не проходивших мимо и не просто посетивших библиотеку) или взявших представленные книги для чтения. Учёт ведётся во второй части дневника.    Документовыдача (для традиционной выставки)   При учёте количества выданной литературы в формуляре читателя необходимо ставить отметку о том, что книга выдана с книжной выставки. Документовыдача учитывается путём подсчёта книговыдачи с выставки и фиксируется в отдельной графе дневника «Выдача книг с выставки». По окончании работы экспозиции цифры суммируются и вносятся в данный раздел  паспорта книжной выставки.   Это определяет эффективность и востребованность выставки. </vt:lpstr>
      <vt:lpstr>В разделе «Структура книжной выставки» указываем количество разделов  и прописываем их названия, цитаты.   В поле «Ответственный» указываем полное имя и должность организатора экспозиции.  </vt:lpstr>
      <vt:lpstr>Пример заполнения «Паспорта книжной выставки»</vt:lpstr>
      <vt:lpstr>Оценка эффективности книжной выставки: - количество посетителей (для традиционной выставки); количество просмотров (для виртуальной выставки) ______23 чел.__________________________________________ - документовыдача (для традиционной выставки) ________8 экз.___________________  Структура выставки - количество и названия разделов: _1. По страницам жизни; 2. Литературная деятельность; 3. Тургеневедение.   цитаты: «Всякий человек сам себя воспитать должен» (И.С.Тургенев), «В своих произведениях Тургенев давал русскому обществу как бы художественный отчёт о происходивших в нём процессах» (Н. А. Добролюбов), «Острый и тонкий наблюдатель, точный до мелочей, он рисует своих героев как поэт и живописец» (Проспер Мериме)  Ответственный: __библиотекарь Т.Н.Кубышина______________________________   </vt:lpstr>
      <vt:lpstr>БЛАГОДАРЮ ЗА ВНИМАНИЕ!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ДНЕВНИК  РАБОТЫ БИБЛИОТЕКИ</dc:title>
  <dc:creator>user</dc:creator>
  <cp:lastModifiedBy>user</cp:lastModifiedBy>
  <cp:revision>101</cp:revision>
  <dcterms:created xsi:type="dcterms:W3CDTF">2023-02-17T05:18:49Z</dcterms:created>
  <dcterms:modified xsi:type="dcterms:W3CDTF">2023-11-21T14:28:53Z</dcterms:modified>
</cp:coreProperties>
</file>