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8" r:id="rId12"/>
    <p:sldId id="269" r:id="rId13"/>
    <p:sldId id="281" r:id="rId14"/>
    <p:sldId id="282" r:id="rId15"/>
    <p:sldId id="271" r:id="rId16"/>
    <p:sldId id="284" r:id="rId17"/>
    <p:sldId id="283" r:id="rId18"/>
    <p:sldId id="279" r:id="rId19"/>
    <p:sldId id="274" r:id="rId20"/>
    <p:sldId id="277" r:id="rId21"/>
    <p:sldId id="280" r:id="rId22"/>
    <p:sldId id="276" r:id="rId23"/>
    <p:sldId id="25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лег Москвин" initials="ОМ" lastIdx="1" clrIdx="0">
    <p:extLst>
      <p:ext uri="{19B8F6BF-5375-455C-9EA6-DF929625EA0E}">
        <p15:presenceInfo xmlns:p15="http://schemas.microsoft.com/office/powerpoint/2012/main" userId="0477b0e08e45f62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0" autoAdjust="0"/>
    <p:restoredTop sz="94660"/>
  </p:normalViewPr>
  <p:slideViewPr>
    <p:cSldViewPr snapToGrid="0">
      <p:cViewPr varScale="1">
        <p:scale>
          <a:sx n="95" d="100"/>
          <a:sy n="95" d="100"/>
        </p:scale>
        <p:origin x="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16T12:52:13.800" idx="1">
    <p:pos x="5693" y="1979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B9435-DA4D-47CB-AB6C-6197D42110FC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60DA9-36E9-4E7E-93FE-EEAD46C92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776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B42C-CADE-40AC-8671-6A8EBD091E04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78AD-BD5A-4C84-A86C-E474FF3BB4C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216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B42C-CADE-40AC-8671-6A8EBD091E04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78AD-BD5A-4C84-A86C-E474FF3BB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170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B42C-CADE-40AC-8671-6A8EBD091E04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78AD-BD5A-4C84-A86C-E474FF3BB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18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B42C-CADE-40AC-8671-6A8EBD091E04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78AD-BD5A-4C84-A86C-E474FF3BB4C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1309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B42C-CADE-40AC-8671-6A8EBD091E04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78AD-BD5A-4C84-A86C-E474FF3BB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5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B42C-CADE-40AC-8671-6A8EBD091E04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78AD-BD5A-4C84-A86C-E474FF3BB4C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2726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B42C-CADE-40AC-8671-6A8EBD091E04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78AD-BD5A-4C84-A86C-E474FF3BB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609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B42C-CADE-40AC-8671-6A8EBD091E04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78AD-BD5A-4C84-A86C-E474FF3BB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019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B42C-CADE-40AC-8671-6A8EBD091E04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78AD-BD5A-4C84-A86C-E474FF3BB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625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B42C-CADE-40AC-8671-6A8EBD091E04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78AD-BD5A-4C84-A86C-E474FF3BB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097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B42C-CADE-40AC-8671-6A8EBD091E04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78AD-BD5A-4C84-A86C-E474FF3BB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186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B42C-CADE-40AC-8671-6A8EBD091E04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78AD-BD5A-4C84-A86C-E474FF3BB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380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B42C-CADE-40AC-8671-6A8EBD091E04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78AD-BD5A-4C84-A86C-E474FF3BB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970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B42C-CADE-40AC-8671-6A8EBD091E04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78AD-BD5A-4C84-A86C-E474FF3BB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031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B42C-CADE-40AC-8671-6A8EBD091E04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78AD-BD5A-4C84-A86C-E474FF3BB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410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B42C-CADE-40AC-8671-6A8EBD091E04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78AD-BD5A-4C84-A86C-E474FF3BB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138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B42C-CADE-40AC-8671-6A8EBD091E04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78AD-BD5A-4C84-A86C-E474FF3BB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340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2">
                <a:tint val="97000"/>
                <a:hueMod val="92000"/>
                <a:satMod val="169000"/>
                <a:alpha val="0"/>
                <a:lumMod val="0"/>
                <a:lumOff val="100000"/>
              </a:schemeClr>
            </a:gs>
            <a:gs pos="74000">
              <a:schemeClr val="bg2">
                <a:shade val="96000"/>
                <a:satMod val="120000"/>
                <a:lumMod val="90000"/>
                <a:alpha val="33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8ACB42C-CADE-40AC-8671-6A8EBD091E04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15C78AD-BD5A-4C84-A86C-E474FF3BB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9623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cbs-kstovo.ru/chto-posetit-v-kstovo-turistu/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kadet-mvf-nn.ru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461F1B7-7B77-4FDD-B9FF-27A0C4B2B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4" y="0"/>
            <a:ext cx="5327778" cy="6968902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77CFD557-E182-40A6-937A-4C525BD9B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376" y="2146041"/>
            <a:ext cx="10515600" cy="226733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              </a:t>
            </a:r>
            <a:b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</a:t>
            </a:r>
            <a:b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Муниципальное бюджетное учреждение культуры «Централизованная библиотечная система» </a:t>
            </a:r>
            <a:br>
              <a:rPr lang="ru-RU" sz="1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Кстовского муниципального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округа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Нижегородской области</a:t>
            </a:r>
            <a:br>
              <a:rPr lang="ru-RU" sz="1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отдел методической и инновационной деятельности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Организация патриотического воспитания в библиотеках: практика и опыт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работы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г. Кстово,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2023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г.</a:t>
            </a:r>
            <a:br>
              <a:rPr lang="ru-RU" sz="1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г.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Кстово, 2020 г.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2759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52A376-E3E5-4022-9419-A096B94FDB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1288" y="65088"/>
            <a:ext cx="12050712" cy="6507162"/>
          </a:xfrm>
        </p:spPr>
        <p:txBody>
          <a:bodyPr/>
          <a:lstStyle/>
          <a:p>
            <a:pPr indent="450215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акции: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«Доброе Сердце» - ветеранам!» (оказание шефской помощи ветеранам и вдовам погибших силами тимуровских, волонтёрских отрядов), «От сердца к сердцу», «Ветеран живёт рядом» (внимание и помощь ветеранам), «Мы правнуки вашей Победы», «Живут среди нас ветераны», «Ветеранам – внимание и заботу» (ветеранам о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госсуслугах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 мероприятиях социальной поддержки), «Победа входит в каждый двор», «Герои нашего двора», «Герои рядом с нами», «Георгиевская лента. Через связь поколений», «Поверка павших», «Шаги Победы» (шествие – перекличка с портретами погибших в годы войны), «Операция – Забота – Дети войны», «Полевая почта», «Скажи: «Спасибо» солдату!» (письмо с благодарностью ветерану), экологические десанты по приведению в порядок солдатских захоронений, обелисков и памятников, экологическая акция «Дерево Победы» (посадка деревьев детьми совместно с ветеранами войны).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Конкурсы: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«Напиши письмо неизвестному солдату», «Живая память прошлого» (конкурс сочинений), «Фронтовые письма», «Письмо с фронта» (литературно-творческий конкурс, конкурс юных журналистов – очерки, статьи об участниках войны), «Никто не забыт», «Я помню. Я горжусь» (конкурсы юных краеведов»), «История моей семьи в истории России», «Моя семья в летописи Великой Отечественной» (конкурс исследовательских работ) «Нам этой даты не забыть», «Солдатский подвиг поэтической строкой», «Солдату слагаю я оду», «Войны священные страницы навеки в памяти людской» (конкурсы юных чтецов), «Дорогами Победы», «Память о подвиге», «Прадеды-деды, солдаты Победы» (конкурсы семейных альбомов о ветеранах Великой Отечественной).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65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53E371E6-1E39-4B50-8C1B-0FCD2B6EA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825742" y="718456"/>
            <a:ext cx="10540515" cy="373155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Историко-краеведческое воспитание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нацелено на познание историко-культурных корней, осознание неповторимости малой Родины, формирование гордости за сопричастность к деяниям предков и современников и исторической ответственности за происходящее в обществе.</a:t>
            </a:r>
            <a:b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БИБЛИОТЕКИ КСТОВСКОГО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 ИНТЕРЕСНЫЙ ОПЫТ В РЕАЛИЗАЦИИ данного НАПРАВЛЕНИЯ 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3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9A59BAFF-C3E3-4D72-ACF4-89D70B20F9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0639" y="896094"/>
            <a:ext cx="6016001" cy="3384000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E383B11-C50F-4C3E-9538-7AC9C54463E6}"/>
              </a:ext>
            </a:extLst>
          </p:cNvPr>
          <p:cNvSpPr txBox="1"/>
          <p:nvPr/>
        </p:nvSpPr>
        <p:spPr>
          <a:xfrm flipH="1">
            <a:off x="3482319" y="2490839"/>
            <a:ext cx="805105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экспозиция «Музей деревни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Прокошево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5066948-1F48-416E-BFAD-7DEE41842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040" y="932094"/>
            <a:ext cx="5952000" cy="33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224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658" y="5665928"/>
            <a:ext cx="10745788" cy="930815"/>
          </a:xfrm>
        </p:spPr>
        <p:txBody>
          <a:bodyPr>
            <a:normAutofit/>
          </a:bodyPr>
          <a:lstStyle/>
          <a:p>
            <a:pPr algn="ctr"/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Фотостенд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запрудновской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сельской библиотеке-филиале № 14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552" y="301928"/>
            <a:ext cx="7152000" cy="53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2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4211" y="4535970"/>
            <a:ext cx="10927405" cy="1507067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Литературно-музыкальная композиция «Рубеж»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124" y="685800"/>
            <a:ext cx="5950085" cy="361526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9" y="685800"/>
            <a:ext cx="5953327" cy="361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887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44DA48-9482-45E7-876D-553B40C81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6838" y="189782"/>
            <a:ext cx="6840747" cy="940278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отделом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обслуживания ЦБ им. А.С.Пушкина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 уникальный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онлайн-проект «Незабытые имена» по творчеству писателей-нижегородцев</a:t>
            </a:r>
            <a:r>
              <a:rPr lang="ru-RU" dirty="0"/>
              <a:t>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7051D34C-7A50-4694-A3B3-EA0C025478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584" y="2090299"/>
            <a:ext cx="5568001" cy="4176000"/>
          </a:xfrm>
        </p:spPr>
      </p:pic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07F3E23-2574-4A8F-AC7D-5A32C4798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1279" y="2090299"/>
            <a:ext cx="5516306" cy="4176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74C1C3F-141E-4CA0-9B83-8EAB57F1C5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8415" y="1394220"/>
            <a:ext cx="5120640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55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4487332"/>
            <a:ext cx="10506577" cy="1507067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Музейная экспозиция «волжское кино». Экскурсия «</a:t>
            </a:r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Кстовское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притяжение»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82" y="611020"/>
            <a:ext cx="4819187" cy="36147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139" y="611020"/>
            <a:ext cx="4819650" cy="3614738"/>
          </a:xfrm>
        </p:spPr>
      </p:pic>
    </p:spTree>
    <p:extLst>
      <p:ext uri="{BB962C8B-B14F-4D97-AF65-F5344CB8AC3E}">
        <p14:creationId xmlns:p14="http://schemas.microsoft.com/office/powerpoint/2010/main" val="15224484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0895078" cy="2165395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сайте МБУК «ЦБС» в разделе «Краеведение» опубликованы тематические подразделы, которые помогут вам при подготовке историко-краеведческих мероприятий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Имена героев носят улицы города Кстово</a:t>
            </a:r>
            <a:b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https://cbs-kstovo.ru/imena-geroev-nosyat-ulicy-goroda-kstov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b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посетить в Кстове туристу?</a:t>
            </a:r>
            <a:b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https://cbs-kstovo.ru/chto-posetit-v-kstovo-turistu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др.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625" y="268926"/>
            <a:ext cx="7614252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351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47B0BE22-E06F-42BE-AEEE-0FF14E0A1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69168"/>
            <a:ext cx="10587168" cy="26592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Героико-патриотическое направление</a:t>
            </a:r>
            <a:r>
              <a:rPr lang="ru-RU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ориентировано на формирование у молодёжи высокого патриотического сознания, идей служения Отечеству, способности к его вооружённой защите, на популяризацию героических профессий.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4977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E497800-9D31-4023-88F9-24F291F84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223935"/>
            <a:ext cx="8845420" cy="970383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</a:t>
            </a:r>
            <a:r>
              <a:rPr lang="ru-RU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в нашей области существует единственное в стране учреждение «Нижегородский кадетский корпус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Приволжского федерального округа имени генерала армии Маргелова В. Ф.» с проживанием, общеобразовательным и дополнительным образованием кадетов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5247C260-749E-4F55-8C59-F32C285D4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073" y="1874252"/>
            <a:ext cx="5943600" cy="3343275"/>
          </a:xfrm>
        </p:spPr>
      </p:pic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4CAD12F-0546-4EBF-922D-1FB03BF46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5845" y="3993502"/>
            <a:ext cx="5485687" cy="196876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учреждения вы найдёте все необходимые материалы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http://kadet-mvf-nn.ru/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85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E4F8FE0-F466-46E0-A032-3F5A929A6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" y="242596"/>
            <a:ext cx="11737910" cy="5751803"/>
          </a:xfrm>
        </p:spPr>
        <p:txBody>
          <a:bodyPr>
            <a:normAutofit/>
          </a:bodyPr>
          <a:lstStyle/>
          <a:p>
            <a:pPr indent="450215" algn="ctr">
              <a:lnSpc>
                <a:spcPct val="150000"/>
              </a:lnSpc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Основные направления деятельности библиотек </a:t>
            </a:r>
            <a:b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рамках патриотического воспитания молодёжи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95979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5591" y="4376057"/>
            <a:ext cx="11230980" cy="15302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8476575-FF87-4A73-B58B-057ADE9AC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4693298"/>
            <a:ext cx="10988383" cy="1301102"/>
          </a:xfrm>
        </p:spPr>
        <p:txBody>
          <a:bodyPr>
            <a:normAutofit fontScale="92500"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Библиотеки </a:t>
            </a:r>
            <a:r>
              <a:rPr lang="ru-R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Кстовского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округа </a:t>
            </a:r>
            <a:r>
              <a:rPr lang="ru-RU" sz="1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активно разрабатывают профориентационные маршруты для своих читателей, популяризируя так называемые «героические профессии». В помощь самоопределению школьников </a:t>
            </a:r>
            <a:r>
              <a:rPr lang="ru-R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Запрудновская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библиотека организовала круглый стол «Профессии, нужные селу» с участием ведущих специалистов разных сфер деятельности, в том числе участкового уполномоченного полиции капитана Захарова Сергея Александровича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1D0E2B97-D191-4B2E-8214-DB66DF761D0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603241" y="-21862"/>
            <a:ext cx="5745163" cy="411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55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D6F77D5A-1F81-432A-972D-69FCFB9A8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19879"/>
            <a:ext cx="10867086" cy="369492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Гражданско-патриотическое воспитание формирует </a:t>
            </a:r>
            <a: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правовую культуру и законопослушность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навыки оценки политических и правовых событий и процессов в обществе и государстве, гражданской позиции, постоянную готовность к выполнению конституционного долга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69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04321B-4300-4693-995C-3F59A4B82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640" y="254000"/>
            <a:ext cx="8669972" cy="924560"/>
          </a:xfrm>
        </p:spPr>
        <p:txBody>
          <a:bodyPr>
            <a:noAutofit/>
          </a:bodyPr>
          <a:lstStyle/>
          <a:p>
            <a:r>
              <a:rPr lang="ru-RU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Ближнеборисовская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сельская библиотека-филиал </a:t>
            </a:r>
            <a:r>
              <a:rPr lang="ru-RU" sz="1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№ 8 тесно сотрудничала 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 войсковой частью № 3797. Для военнослужащих разных национальностей </a:t>
            </a:r>
            <a:r>
              <a:rPr lang="ru-RU" sz="1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проводились 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тематические мероприятия по популяризации государственных праздников, символики России, военной истории страны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8AED3CC4-66A4-4228-94D0-37F0B37133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095" y="1368672"/>
            <a:ext cx="5671185" cy="3773519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08EDB4C-995E-4A9B-B659-C760E192BBC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E405237-1F1E-4939-9B6A-96496AAB9B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113" y="1891522"/>
            <a:ext cx="4937760" cy="370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00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9898B8-CFD9-4A85-BFD6-CC50C4EF2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653144"/>
            <a:ext cx="10820433" cy="5341256"/>
          </a:xfrm>
        </p:spPr>
        <p:txBody>
          <a:bodyPr/>
          <a:lstStyle/>
          <a:p>
            <a:pPr indent="450215"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«К патриотизму нельзя только призывать, </a:t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его нужно заботливо </a:t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воспитывать»</a:t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                  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Д.С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Лихачёв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431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D371C6-DF1E-43D2-8981-AEBBC9704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429208"/>
            <a:ext cx="11100351" cy="5565191"/>
          </a:xfrm>
        </p:spPr>
        <p:txBody>
          <a:bodyPr/>
          <a:lstStyle/>
          <a:p>
            <a:r>
              <a:rPr lang="ru-RU" sz="3200" b="1" u="sng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Историко-патриотическое воспитание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его цель - пропаганда и изучение российской военной истории, военных подвигов российских солдат в Отечественных войнах и локальных конфликтах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471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B716D2-0AE8-4725-A456-EE2D62ABE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214604"/>
            <a:ext cx="11719249" cy="623284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рекомендуется организация и проведение следующих мероприятий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 книжные выставки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«Дорогами Великой Победы», «О Победе и непобедимости», «Великая война – великая Победа», «Великие вехи Великой войны», «Высок и свят их подвиг незабвенный», «О павших за Родину память храня», «Пламя войны», «Подвиг великий и вечный» «Поэзия войны», «И шёл мой край дорогами войны», «Трудные шаги к великой Победе», «Вехи Победы», «Они сражались за Родину»,  «Вклад наших земляков в Победу», Есть у войны печальный день начальный», «Герои былых времён», «Оборвётся память – оборвётся история»,  «Из жизни моего города (села, деревни)», «Награды Великой Отечественной войны» и др.:;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экспозиция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фотодокументов, личных вещей ветеранов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«Эхо минувших дней войны», «Поэзия 1941 года» и др.;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виртуальные выставки: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«Не померкнет летопись побед», «Есть у войны печальный день начальный», «Герои былых времён», «Оборвётся память – оборвётся история», «Из жизни «Из жизни моего города (села, деревни)», «Награды Великой Отечественной войны» и др.:;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декады, недели, месячники патриотической книги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«Равнение на Победу!», «Свет великой Победы», «Чтоб помнили, и чтоб не повторилось», «Склоняя голову пред подвигом солдата» и др.;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литературный марафон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«Читаем книги о войне», «Оглядываясь на минувшее», «Истории забытые строки»: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история», «Из жизни «Из жизни моего города (села, деревни)», «Награды Великой Отечественной войны» и др.: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608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0990A28D-AAB9-411E-B852-F65186B4F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93" y="522514"/>
            <a:ext cx="11936185" cy="6164036"/>
          </a:xfrm>
        </p:spPr>
        <p:txBody>
          <a:bodyPr>
            <a:normAutofit fontScale="90000"/>
          </a:bodyPr>
          <a:lstStyle/>
          <a:p>
            <a:pPr marL="342900" lvl="0" indent="-342900">
              <a:lnSpc>
                <a:spcPct val="150000"/>
              </a:lnSpc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-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информационный навигатор: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«Я читаю книги о войне», «Давайте почитаем о войне», «И память о войне нам книга оставляет» и др.;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виртуальные экскурсии и путешествия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«Тропою героев», «Дорогами войны», «Там, где прошла война», слайд-экскурс «Наши улицы – наши герои»,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медиапанорама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«Вечная слава городов-героев», «По всей России обелиски, как души рвутся из земли», «Листая летопись войны», «Монументы мужества и славы», «Маршруты памяти», «Города области в названиях улиц Героев Советского Союза», «По местам обороны Москвы»;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мультимедийные уроки: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«900 дней мужества», «Ты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выстоял,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великий Сталинград», «Дни воинской славы», «Горячий снег 42-го», «Звучи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набатом,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43-й», «Огненная дуга – великая битва», «Помним всех поимённо» и др.;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фото и информационные стенды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«Герои живут рядом», «Слава героям-землякам!», «Летопись военных лет», «Они заслужили, чтоб их не забыли», «Поклон и память поколений», «Родина моего детства», «Это наша история», «Герои Отечества», «Во славу Победы!», «Победители», «Мир! Труд! Май! Победа!», «Растим патриотов России», «Дети – герои войны», «Этот день мы приближали, как могли» и др.;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630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F92A26-49DF-48F9-A34C-C4D268E71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07" y="449036"/>
            <a:ext cx="11993336" cy="6351814"/>
          </a:xfrm>
        </p:spPr>
        <p:txBody>
          <a:bodyPr>
            <a:normAutofit fontScale="90000"/>
          </a:bodyPr>
          <a:lstStyle/>
          <a:p>
            <a:pPr marL="342900" lvl="0" indent="-342900">
              <a:lnSpc>
                <a:spcPct val="15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 викторины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«С чего начинается память о войне», «Мы в памяти храним героев имена», «Слава тебе, победитель солдат!», «Солдатскому долгу остались верны», «Героические страницы нашей истории», «Святую памятную дату навеки помнить молодым», «Нам дороги эти позабыть нельзя», «Дни воинской славы и памятные даты России», «Сталинградский раунд», «Героические маршруты» и др.;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КВН,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брейн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-ринги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«Есть такая профессия – Родину защищать», «Что мы знаем о войне», «Исторические сражения», «Алые гвоздики Победы», «О подвигах, о доблести, о славе», «Исторические события Великой Отечественной» и др.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тематические беседы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«Далёкой войны солдаты», «Песни, с которыми мы победили», «Помнит Родина имена героев», «Военная история моей малой Родины», литературная галерея писателей-фронтовиков «О нашем поколении солдат», «Войной испепелённые года», «В грозный час беспощадной войны», «Память о героях будет жить вечно», «В честь павших и живых», «Они защищали тебя, Ленинград», «Сталинград, Сталинград! Стал для многих навек легендарной судьбой!»;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566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3627B8-3D77-4114-98C6-9A9D555E0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37" y="273001"/>
            <a:ext cx="11895365" cy="5927271"/>
          </a:xfrm>
        </p:spPr>
        <p:txBody>
          <a:bodyPr/>
          <a:lstStyle/>
          <a:p>
            <a:pPr marL="342900" lvl="0" indent="-342900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исторические, историко-литературные, историко-познавательные часы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«Память, которой не будет забвенья», «Эта память, верьте, люди, всей земле нужна», «Когда пылала Родина в огне», «Той далёкой весной 45-го года», «Детство в военной шинели», «Малолетние узники лагерей смерти», «Суд народов ХХ века, или Страницы Нюрнбергского процесса»;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информационные часы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калейдоскоп исторических фактов «Нам 41-й – не забыть, нам 45-й – славить», «Между жизнью и смертью», «В пламени Великой Отечественной», «Герой бессмертен, пока о нём помнят», «Четыре года славы и потерь», «Жестокая правда войны», «Города воинской славы»;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устные журналы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«Великим огненным годам святую память сохраняя», «Вечной памятью живы», «С той далёкой войны», «Их судьбы пересеклись на войне», «Мы будем помнить годы эти и через год, и через век», «Прикоснись сердцем к подвигу»;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уроки мужества и патриотизма, уроки памяти: «Пусть знают и помнят потомки», «Не гаснет памяти свеча», «Навеки девятнадцатилетние», «Вашей немеркнущей славе память потомков верна», «Живые помните о тех, кто дал нам будущее», «Здесь говорят одни лишь камни» (о защитниках Брестской крепости), «Город, победивший смерть», «Победа ковалась в тылу», «Героев славных имена», «Подвиги прадедов – правнукам в наследство», «Ратному подвигу жить в веках».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087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CCE051C-C5A1-419F-9BD6-38F43BD0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5280"/>
            <a:ext cx="12042321" cy="5910942"/>
          </a:xfrm>
        </p:spPr>
        <p:txBody>
          <a:bodyPr/>
          <a:lstStyle/>
          <a:p>
            <a:pPr marL="907415" indent="450215">
              <a:lnSpc>
                <a:spcPct val="150000"/>
              </a:lnSpc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пресс-конференции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открытые микрофоны, круглые </a:t>
            </a: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стОЛЫ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Народная дипломатия как гарант стабильного развития городов мира 21 века», «Святую памятную дату навеки помнить молодым», «Уроки памяти – уроки истории», «Я помню, я горжусь!», «Правнуки Победы – поколению победителей», «Мир памяти, мир сердца, мир души», «Мы не забыли!», «Память поколений – достояние будущего», «Твой вопрос ветерану» в рамках круглого стола «История устами ветеранов».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Читательские конференции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«Человек и война», «Читают дети о войне», «Я знаю войну» (по книгам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писателей-фронтовиков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), «От поколения к поколению, от сердца к сердцу», «Их подвиг будет жить в веках» и др.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310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6BE71C-8E55-49F7-9BE8-0967200A9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79" y="849086"/>
            <a:ext cx="11960677" cy="5910943"/>
          </a:xfrm>
        </p:spPr>
        <p:txBody>
          <a:bodyPr/>
          <a:lstStyle/>
          <a:p>
            <a:pPr indent="450215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вечера встреч, литературные вечера, литературно-музыкальные гостиные, вечера фронтовых воспоминаний, военные «огоньки»: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«Кто говорит, что на войне не страшно», «Идут девчата по войне», «Истории свидетели живые», «Глазами тех, кто воевал», «Давно мы сняли с плеч шинели, но снятся нам всё те же сны», «Война окончилась в Берлине, но не окончилась во мне», «Великое наследство – память», «Победители», «Память живущих хранит имена», «Я прошёл по той войне», «Я из войны Отечественной родом», «Я родом не из детства, из войны», «Год 41-й, Вам было 18», «В первый день войны», «Несломленные», «Он сердце не прятал за спины ребят», «Слово солдата Победы» 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Литературные вечера и гостиные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«Поэзия войны священной», «Сражаюсь, верую, люблю», «Громить врага нам помогала песня», «И помнит мир спасённый», «Война не пригнула к земле» (по творчеству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Ю.Друниной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), «Война народная, священная, победная», «Поэзия моя – ты из окопа» (фронтовая поэзия), «Был трудный бой», «Песням тех военных лет поверьте», «Солдатский привал», «Щи да каша – пища наша», «И скорбь, и боль, и мужество солдата», «Песня в солдатской шинели», «Сила слабых» (женщины на войне), «Огонь войны через века», «Венок дружбы» (праздник территориальных и национальных землячеств), «Музыка победной весны», «Вспомните, ребята!» (бардовская песня о войне), «И вновь весна на белом свете», «А песня готова на бой», «Любовь и война», «Ах, война, что ж ты сделала, подлая?», «На солнечной поляночке» и др.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427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Другая 3">
      <a:dk1>
        <a:sysClr val="windowText" lastClr="000000"/>
      </a:dk1>
      <a:lt1>
        <a:srgbClr val="76DBF4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1494</TotalTime>
  <Words>822</Words>
  <Application>Microsoft Office PowerPoint</Application>
  <PresentationFormat>Широкоэкранный</PresentationFormat>
  <Paragraphs>32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Calibri</vt:lpstr>
      <vt:lpstr>Century Gothic</vt:lpstr>
      <vt:lpstr>Times New Roman</vt:lpstr>
      <vt:lpstr>Wingdings 3</vt:lpstr>
      <vt:lpstr>Сектор</vt:lpstr>
      <vt:lpstr>                                                                              Муниципальное бюджетное учреждение культуры «Централизованная библиотечная система»  Кстовского муниципального округа Нижегородской области отдел методической и инновационной деятельности                 Организация патриотического воспитания в библиотеках: практика и опыт работы      г. Кстово, 2023 г.           г. Кстово, 2020 г. </vt:lpstr>
      <vt:lpstr>Основные направления деятельности библиотек  в рамках патриотического воспитания молодёжи   </vt:lpstr>
      <vt:lpstr>Историко-патриотическое воспитание,  его цель - пропаганда и изучение российской военной истории, военных подвигов российских солдат в Отечественных войнах и локальных конфликтах. </vt:lpstr>
      <vt:lpstr>рекомендуется организация и проведение следующих мероприятий:   -  книжные выставки: «Дорогами Великой Победы», «О Победе и непобедимости», «Великая война – великая Победа», «Великие вехи Великой войны», «Высок и свят их подвиг незабвенный», «О павших за Родину память храня», «Пламя войны», «Подвиг великий и вечный» «Поэзия войны», «И шёл мой край дорогами войны», «Трудные шаги к великой Победе», «Вехи Победы», «Они сражались за Родину»,  «Вклад наших земляков в Победу», Есть у войны печальный день начальный», «Герои былых времён», «Оборвётся память – оборвётся история»,  «Из жизни моего города (села, деревни)», «Награды Великой Отечественной войны» и др.:; - экспозиция фотодокументов, личных вещей ветеранов: «Эхо минувших дней войны», «Поэзия 1941 года» и др.; - виртуальные выставки: «Не померкнет летопись побед», «Есть у войны печальный день начальный», «Герои былых времён», «Оборвётся память – оборвётся история», «Из жизни «Из жизни моего города (села, деревни)», «Награды Великой Отечественной войны» и др.:; - декады, недели, месячники патриотической книги: «Равнение на Победу!», «Свет великой Победы», «Чтоб помнили, и чтоб не повторилось», «Склоняя голову пред подвигом солдата» и др.; - литературный марафон: «Читаем книги о войне», «Оглядываясь на минувшее», «Истории забытые строки»: история», «Из жизни «Из жизни моего города (села, деревни)», «Награды Великой Отечественной войны» и др.:</vt:lpstr>
      <vt:lpstr> - информационный навигатор: «Я читаю книги о войне», «Давайте почитаем о войне», «И память о войне нам книга оставляет» и др.; - виртуальные экскурсии и путешествия: «Тропою героев», «Дорогами войны», «Там, где прошла война», слайд-экскурс «Наши улицы – наши герои», медиапанорама «Вечная слава городов-героев», «По всей России обелиски, как души рвутся из земли», «Листая летопись войны», «Монументы мужества и славы», «Маршруты памяти», «Города области в названиях улиц Героев Советского Союза», «По местам обороны Москвы»; - мультимедийные уроки: «900 дней мужества», «Ты выстоял, великий Сталинград», «Дни воинской славы», «Горячий снег 42-го», «Звучи набатом, 43-й», «Огненная дуга – великая битва», «Помним всех поимённо» и др.; - фото и информационные стенды: «Герои живут рядом», «Слава героям-землякам!», «Летопись военных лет», «Они заслужили, чтоб их не забыли», «Поклон и память поколений», «Родина моего детства», «Это наша история», «Герои Отечества», «Во славу Победы!», «Победители», «Мир! Труд! Май! Победа!», «Растим патриотов России», «Дети – герои войны», «Этот день мы приближали, как могли» и др.; </vt:lpstr>
      <vt:lpstr>     -  викторины: «С чего начинается память о войне», «Мы в памяти храним героев имена», «Слава тебе, победитель солдат!», «Солдатскому долгу остались верны», «Героические страницы нашей истории», «Святую памятную дату навеки помнить молодым», «Нам дороги эти позабыть нельзя», «Дни воинской славы и памятные даты России», «Сталинградский раунд», «Героические маршруты» и др.; - КВН, брейн-ринги: «Есть такая профессия – Родину защищать», «Что мы знаем о войне», «Исторические сражения», «Алые гвоздики Победы», «О подвигах, о доблести, о славе», «Исторические события Великой Отечественной» и др. - тематические беседы: «Далёкой войны солдаты», «Песни, с которыми мы победили», «Помнит Родина имена героев», «Военная история моей малой Родины», литературная галерея писателей-фронтовиков «О нашем поколении солдат», «Войной испепелённые года», «В грозный час беспощадной войны», «Память о героях будет жить вечно», «В честь павших и живых», «Они защищали тебя, Ленинград», «Сталинград, Сталинград! Стал для многих навек легендарной судьбой!»; </vt:lpstr>
      <vt:lpstr>      - исторические, историко-литературные, историко-познавательные часы: «Память, которой не будет забвенья», «Эта память, верьте, люди, всей земле нужна», «Когда пылала Родина в огне», «Той далёкой весной 45-го года», «Детство в военной шинели», «Малолетние узники лагерей смерти», «Суд народов ХХ века, или Страницы Нюрнбергского процесса»; - информационные часы: калейдоскоп исторических фактов «Нам 41-й – не забыть, нам 45-й – славить», «Между жизнью и смертью», «В пламени Великой Отечественной», «Герой бессмертен, пока о нём помнят», «Четыре года славы и потерь», «Жестокая правда войны», «Города воинской славы»; - устные журналы: «Великим огненным годам святую память сохраняя», «Вечной памятью живы», «С той далёкой войны», «Их судьбы пересеклись на войне», «Мы будем помнить годы эти и через год, и через век», «Прикоснись сердцем к подвигу»; уроки мужества и патриотизма, уроки памяти: «Пусть знают и помнят потомки», «Не гаснет памяти свеча», «Навеки девятнадцатилетние», «Вашей немеркнущей славе память потомков верна», «Живые помните о тех, кто дал нам будущее», «Здесь говорят одни лишь камни» (о защитниках Брестской крепости), «Город, победивший смерть», «Победа ковалась в тылу», «Героев славных имена», «Подвиги прадедов – правнукам в наследство», «Ратному подвигу жить в веках». </vt:lpstr>
      <vt:lpstr>- пресс-конференции, открытые микрофоны, круглые стОЛЫ: «Народная дипломатия как гарант стабильного развития городов мира 21 века», «Святую памятную дату навеки помнить молодым», «Уроки памяти – уроки истории», «Я помню, я горжусь!», «Правнуки Победы – поколению победителей», «Мир памяти, мир сердца, мир души», «Мы не забыли!», «Память поколений – достояние будущего», «Твой вопрос ветерану» в рамках круглого стола «История устами ветеранов». - Читательские конференции: «Человек и война», «Читают дети о войне», «Я знаю войну» (по книгам писателей-фронтовиков), «От поколения к поколению, от сердца к сердцу», «Их подвиг будет жить в веках» и др. </vt:lpstr>
      <vt:lpstr>- вечера встреч, литературные вечера, литературно-музыкальные гостиные, вечера фронтовых воспоминаний, военные «огоньки»: «Кто говорит, что на войне не страшно», «Идут девчата по войне», «Истории свидетели живые», «Глазами тех, кто воевал», «Давно мы сняли с плеч шинели, но снятся нам всё те же сны», «Война окончилась в Берлине, но не окончилась во мне», «Великое наследство – память», «Победители», «Память живущих хранит имена», «Я прошёл по той войне», «Я из войны Отечественной родом», «Я родом не из детства, из войны», «Год 41-й, Вам было 18», «В первый день войны», «Несломленные», «Он сердце не прятал за спины ребят», «Слово солдата Победы»  - Литературные вечера и гостиные: «Поэзия войны священной», «Сражаюсь, верую, люблю», «Громить врага нам помогала песня», «И помнит мир спасённый», «Война не пригнула к земле» (по творчеству Ю.Друниной), «Война народная, священная, победная», «Поэзия моя – ты из окопа» (фронтовая поэзия), «Был трудный бой», «Песням тех военных лет поверьте», «Солдатский привал», «Щи да каша – пища наша», «И скорбь, и боль, и мужество солдата», «Песня в солдатской шинели», «Сила слабых» (женщины на войне), «Огонь войны через века», «Венок дружбы» (праздник территориальных и национальных землячеств), «Музыка победной весны», «Вспомните, ребята!» (бардовская песня о войне), «И вновь весна на белом свете», «А песня готова на бой», «Любовь и война», «Ах, война, что ж ты сделала, подлая?», «На солнечной поляночке» и др. </vt:lpstr>
      <vt:lpstr>- акции: «Доброе Сердце» - ветеранам!» (оказание шефской помощи ветеранам и вдовам погибших силами тимуровских, волонтёрских отрядов), «От сердца к сердцу», «Ветеран живёт рядом» (внимание и помощь ветеранам), «Мы правнуки вашей Победы», «Живут среди нас ветераны», «Ветеранам – внимание и заботу» (ветеранам о госсуслугах и мероприятиях социальной поддержки), «Победа входит в каждый двор», «Герои нашего двора», «Герои рядом с нами», «Георгиевская лента. Через связь поколений», «Поверка павших», «Шаги Победы» (шествие – перекличка с портретами погибших в годы войны), «Операция – Забота – Дети войны», «Полевая почта», «Скажи: «Спасибо» солдату!» (письмо с благодарностью ветерану), экологические десанты по приведению в порядок солдатских захоронений, обелисков и памятников, экологическая акция «Дерево Победы» (посадка деревьев детьми совместно с ветеранами войны). - Конкурсы: «Напиши письмо неизвестному солдату», «Живая память прошлого» (конкурс сочинений), «Фронтовые письма», «Письмо с фронта» (литературно-творческий конкурс, конкурс юных журналистов – очерки, статьи об участниках войны), «Никто не забыт», «Я помню. Я горжусь» (конкурсы юных краеведов»), «История моей семьи в истории России», «Моя семья в летописи Великой Отечественной» (конкурс исследовательских работ) «Нам этой даты не забыть», «Солдатский подвиг поэтической строкой», «Солдату слагаю я оду», «Войны священные страницы навеки в памяти людской» (конкурсы юных чтецов), «Дорогами Победы», «Память о подвиге», «Прадеды-деды, солдаты Победы» (конкурсы семейных альбомов о ветеранах Великой Отечественной). </vt:lpstr>
      <vt:lpstr>Историко-краеведческое воспитание нацелено на познание историко-культурных корней, осознание неповторимости малой Родины, формирование гордости за сопричастность к деяниям предков и современников и исторической ответственности за происходящее в обществе.  БИБЛИОТЕКИ КСТОВСКОГО округа ИМЕЮТ ИНТЕРЕСНЫЙ ОПЫТ В РЕАЛИЗАЦИИ данного НАПРАВЛЕНИЯ   </vt:lpstr>
      <vt:lpstr>Презентация PowerPoint</vt:lpstr>
      <vt:lpstr>Фотостенд в запрудновской сельской библиотеке-филиале № 14</vt:lpstr>
      <vt:lpstr>Литературно-музыкальная композиция «Рубеж»</vt:lpstr>
      <vt:lpstr>отделом обслуживания ЦБ им. А.С.Пушкина реализован уникальный онлайн-проект «Незабытые имена» по творчеству писателей-нижегородцев.</vt:lpstr>
      <vt:lpstr>Музейная экспозиция «волжское кино». Экскурсия «Кстовское притяжение»</vt:lpstr>
      <vt:lpstr>  На сайте МБУК «ЦБС» в разделе «Краеведение» опубликованы тематические подразделы, которые помогут вам при подготовке историко-краеведческих мероприятий: Имена героев носят улицы города Кстово https://cbs-kstovo.ru/imena-geroev-nosyat-ulicy-goroda-kstov/ Что посетить в Кстове туристу? https://cbs-kstovo.ru/chto-posetit-v-kstovo-turistu/ и др. </vt:lpstr>
      <vt:lpstr>Героико-патриотическое направление ориентировано на формирование у молодёжи высокого патриотического сознания, идей служения Отечеству, способности к его вооружённой защите, на популяризацию героических профессий. </vt:lpstr>
      <vt:lpstr>В настоящее время в нашей области существует единственное в стране учреждение «Нижегородский кадетский корпус Приволжского федерального округа имени генерала армии Маргелова В. Ф.» с проживанием, общеобразовательным и дополнительным образованием кадетов</vt:lpstr>
      <vt:lpstr>Презентация PowerPoint</vt:lpstr>
      <vt:lpstr>Гражданско-патриотическое воспитание формирует правовую культуру и законопослушность, навыки оценки политических и правовых событий и процессов в обществе и государстве, гражданской позиции, постоянную готовность к выполнению конституционного долга</vt:lpstr>
      <vt:lpstr>Ближнеборисовская сельская библиотека-филиал № 8 тесно сотрудничала с войсковой частью № 3797. Для военнослужащих разных национальностей проводились тематические мероприятия по популяризации государственных праздников, символики России, военной истории страны</vt:lpstr>
      <vt:lpstr>«К патриотизму нельзя только призывать,  его нужно заботливо  воспитывать»                                                                 Д.С. Лихачёв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Москвин</dc:creator>
  <cp:lastModifiedBy>user</cp:lastModifiedBy>
  <cp:revision>73</cp:revision>
  <dcterms:created xsi:type="dcterms:W3CDTF">2020-11-13T09:20:22Z</dcterms:created>
  <dcterms:modified xsi:type="dcterms:W3CDTF">2023-11-08T10:26:40Z</dcterms:modified>
</cp:coreProperties>
</file>