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316" r:id="rId3"/>
    <p:sldId id="302" r:id="rId4"/>
    <p:sldId id="314" r:id="rId5"/>
    <p:sldId id="315" r:id="rId6"/>
    <p:sldId id="312" r:id="rId7"/>
    <p:sldId id="303" r:id="rId8"/>
    <p:sldId id="305" r:id="rId9"/>
    <p:sldId id="322" r:id="rId10"/>
    <p:sldId id="320" r:id="rId11"/>
    <p:sldId id="321" r:id="rId12"/>
    <p:sldId id="27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59FE-0600-4F04-9D1D-114AC110678A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7E18-E394-44ED-8542-3E4BDEE88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844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59FE-0600-4F04-9D1D-114AC110678A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7E18-E394-44ED-8542-3E4BDEE88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370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59FE-0600-4F04-9D1D-114AC110678A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7E18-E394-44ED-8542-3E4BDEE88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85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59FE-0600-4F04-9D1D-114AC110678A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7E18-E394-44ED-8542-3E4BDEE88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720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59FE-0600-4F04-9D1D-114AC110678A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7E18-E394-44ED-8542-3E4BDEE88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04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59FE-0600-4F04-9D1D-114AC110678A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7E18-E394-44ED-8542-3E4BDEE88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503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59FE-0600-4F04-9D1D-114AC110678A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7E18-E394-44ED-8542-3E4BDEE88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863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59FE-0600-4F04-9D1D-114AC110678A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7E18-E394-44ED-8542-3E4BDEE88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285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59FE-0600-4F04-9D1D-114AC110678A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7E18-E394-44ED-8542-3E4BDEE88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706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59FE-0600-4F04-9D1D-114AC110678A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7E18-E394-44ED-8542-3E4BDEE88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8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59FE-0600-4F04-9D1D-114AC110678A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7E18-E394-44ED-8542-3E4BDEE88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18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059FE-0600-4F04-9D1D-114AC110678A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37E18-E394-44ED-8542-3E4BDEE88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921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МБУК «ЦБС» </a:t>
            </a:r>
            <a:r>
              <a:rPr lang="ru-RU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Кстовского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</a:t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и отчетность в библиотеке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6245773" y="1825625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начинающего библиотекаря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518159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64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5517" y="220912"/>
            <a:ext cx="1148780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 может продлить срок пользования документа: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при личном посещении библиотеки,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позвонив по номеру телефона библиотеки,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отправить просьбу о продлении через социальные сети библиотеки, электронную почту и др. В этом случае в формуляре ставится новая дата выдачи документа, отметка о продлении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Учитывается новая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документовыдача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пользователь сдал книги и на дом ничего не взял, то проставляется дата его посещения и делается запись «свобод.» (свободный).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ЗАПОМНИТЕ! Продление срока пользования документами разрешается не более двух раз подряд, при условии отсутствия на них читательского спроса.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ЗАПОМНИТЕ! Продление срока пользования документами по просьбе пользователя рассматривается как новая выдача.</a:t>
            </a:r>
          </a:p>
        </p:txBody>
      </p:sp>
    </p:spTree>
    <p:extLst>
      <p:ext uri="{BB962C8B-B14F-4D97-AF65-F5344CB8AC3E}">
        <p14:creationId xmlns:p14="http://schemas.microsoft.com/office/powerpoint/2010/main" val="472264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7766" y="799660"/>
            <a:ext cx="1090973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Расстановка читательских формуляров осуществляется по срокам возврата, а в пределах срока по читательским номерам или по алфавиту фамилий.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Свободные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формуляры – по алфавиту пользователей. Формуляры читателей, не возвративших книги своевременно, расставляются отдельно, в порядке алфавита.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Формуляры читателей в читальном зале расставляются по алфавиту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фамилий или порядковым номерам.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Формуляры читателей-детей расставляются по школам, классам, а внутри по алфавиту фамилий читателей. </a:t>
            </a:r>
          </a:p>
        </p:txBody>
      </p:sp>
    </p:spTree>
    <p:extLst>
      <p:ext uri="{BB962C8B-B14F-4D97-AF65-F5344CB8AC3E}">
        <p14:creationId xmlns:p14="http://schemas.microsoft.com/office/powerpoint/2010/main" val="155082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7750" y="2224831"/>
            <a:ext cx="68900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86024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в библиотеке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 7.0.20-2014 «Библиотечная статистика: показатели и единицы исчисления»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начинающего библиотекаря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678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формы библиотечной статистики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66952"/>
            <a:ext cx="11353800" cy="566507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1.Первичные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учетные документы для ежедневного заполнения:</a:t>
            </a:r>
          </a:p>
          <a:p>
            <a:r>
              <a:rPr lang="ru-RU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Формуляр читателя (электронный формуляр читателя)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предназначен для учета читателя библиотеки, контроля и учета выданных ему и возвращенных им произведений печати и других документов и анализа чтения;</a:t>
            </a:r>
          </a:p>
          <a:p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БД пользователей библиотеки;</a:t>
            </a:r>
          </a:p>
          <a:p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регистрации абонентов МБА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(традиционная или электронная) предназначена для учета абонентов и анализа сведений о них;</a:t>
            </a:r>
          </a:p>
          <a:p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регистрации абонентов информации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(традиционная или электронная база данных) предназначена для учета абонентов и анализа сведений о них;</a:t>
            </a:r>
          </a:p>
          <a:p>
            <a:r>
              <a:rPr lang="ru-RU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регистрации </a:t>
            </a:r>
            <a:r>
              <a:rPr lang="ru-RU" sz="2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пользователей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предназначена для  учета читателя библиотеки и анализа сведений о нем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Тетрадь регистрации пользователей</a:t>
            </a:r>
            <a:endParaRPr lang="ru-RU" sz="29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Книжный формуляр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 для учета и контроля за выданным и возвращенным  пользователем (читателем, абонентом) документом  и анализа его использования;</a:t>
            </a:r>
          </a:p>
          <a:p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Листок читательского требования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 для поиска и выдачи произведения печати и другого документа, учета и анализа запросов и отказов*;</a:t>
            </a:r>
          </a:p>
          <a:p>
            <a:r>
              <a:rPr lang="ru-RU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 (Тетрадь) ежедневной статистики 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 для ежедневного  учета показателей количества посещений, обращений и выдачи документов пользователям по отраслям знаний*;</a:t>
            </a:r>
          </a:p>
          <a:p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(Тетрадь) «Учет количества запросов» или «Журнал справок и консультаций»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предназначен для учета запросов всего: справок и консультаций;</a:t>
            </a:r>
          </a:p>
          <a:p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«Журнал отказов» или «Картотека отказов»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 для учета отказов по запросам и анализа отказов;</a:t>
            </a:r>
          </a:p>
          <a:p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мероприятия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 для учета и анализа мероприятия, проводимого библиотекой;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Счетчики посещений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-сайта библиотеки.</a:t>
            </a:r>
          </a:p>
        </p:txBody>
      </p:sp>
    </p:spTree>
    <p:extLst>
      <p:ext uri="{BB962C8B-B14F-4D97-AF65-F5344CB8AC3E}">
        <p14:creationId xmlns:p14="http://schemas.microsoft.com/office/powerpoint/2010/main" val="3019977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Вторичные документы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работы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библиотеки;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Отчёт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государственному (муниципальному)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заданию;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Отчёты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работе библиотек за какой-либо период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Статистическая форма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6–НК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Планы и отчеты о работе библиотек за период времени (месячные, квартальные,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986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474130"/>
              </p:ext>
            </p:extLst>
          </p:nvPr>
        </p:nvGraphicFramePr>
        <p:xfrm>
          <a:off x="1338316" y="377583"/>
          <a:ext cx="10145986" cy="5796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2993">
                  <a:extLst>
                    <a:ext uri="{9D8B030D-6E8A-4147-A177-3AD203B41FA5}">
                      <a16:colId xmlns:a16="http://schemas.microsoft.com/office/drawing/2014/main" val="672136924"/>
                    </a:ext>
                  </a:extLst>
                </a:gridCol>
                <a:gridCol w="5072993">
                  <a:extLst>
                    <a:ext uri="{9D8B030D-6E8A-4147-A177-3AD203B41FA5}">
                      <a16:colId xmlns:a16="http://schemas.microsoft.com/office/drawing/2014/main" val="197851890"/>
                    </a:ext>
                  </a:extLst>
                </a:gridCol>
              </a:tblGrid>
              <a:tr h="1290846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Заметки библиотекаря</a:t>
                      </a:r>
                    </a:p>
                    <a:p>
                      <a:pPr algn="l"/>
                      <a:r>
                        <a:rPr lang="ru-RU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Звонили: 27.07.22 г. (отметка о задолженности)</a:t>
                      </a:r>
                      <a:endParaRPr lang="ru-RU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ФОРМУЛЯР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ЧИТАТЕЛЯ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8169303"/>
                  </a:ext>
                </a:extLst>
              </a:tr>
              <a:tr h="450610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читательского билета____________________</a:t>
                      </a:r>
                    </a:p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Фамилия___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Петров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</a:t>
                      </a:r>
                    </a:p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Имя___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Александр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_________________________</a:t>
                      </a:r>
                    </a:p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Отчество____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Сергеевич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прописки (код)______________________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_________________________________________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Возрастная категория (код)__________________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категория______________________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_________________________________________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Состоит читателем библиотеки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_____________________________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записи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_15.06.2023_____________________</a:t>
                      </a:r>
                    </a:p>
                    <a:p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перерегистрации_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11.01. 2024 г.___________</a:t>
                      </a:r>
                    </a:p>
                    <a:p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Правила библиотеки обязуюсь выполнять.</a:t>
                      </a:r>
                    </a:p>
                    <a:p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</a:t>
                      </a:r>
                      <a:r>
                        <a:rPr lang="ru-RU" u="sng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Петров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Подпись читателя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3756901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02532"/>
              </p:ext>
            </p:extLst>
          </p:nvPr>
        </p:nvGraphicFramePr>
        <p:xfrm>
          <a:off x="6589986" y="725213"/>
          <a:ext cx="465258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293">
                  <a:extLst>
                    <a:ext uri="{9D8B030D-6E8A-4147-A177-3AD203B41FA5}">
                      <a16:colId xmlns:a16="http://schemas.microsoft.com/office/drawing/2014/main" val="4056848550"/>
                    </a:ext>
                  </a:extLst>
                </a:gridCol>
                <a:gridCol w="716751">
                  <a:extLst>
                    <a:ext uri="{9D8B030D-6E8A-4147-A177-3AD203B41FA5}">
                      <a16:colId xmlns:a16="http://schemas.microsoft.com/office/drawing/2014/main" val="3968611983"/>
                    </a:ext>
                  </a:extLst>
                </a:gridCol>
                <a:gridCol w="688456">
                  <a:extLst>
                    <a:ext uri="{9D8B030D-6E8A-4147-A177-3AD203B41FA5}">
                      <a16:colId xmlns:a16="http://schemas.microsoft.com/office/drawing/2014/main" val="1815085436"/>
                    </a:ext>
                  </a:extLst>
                </a:gridCol>
                <a:gridCol w="726180">
                  <a:extLst>
                    <a:ext uri="{9D8B030D-6E8A-4147-A177-3AD203B41FA5}">
                      <a16:colId xmlns:a16="http://schemas.microsoft.com/office/drawing/2014/main" val="338294222"/>
                    </a:ext>
                  </a:extLst>
                </a:gridCol>
                <a:gridCol w="666450">
                  <a:extLst>
                    <a:ext uri="{9D8B030D-6E8A-4147-A177-3AD203B41FA5}">
                      <a16:colId xmlns:a16="http://schemas.microsoft.com/office/drawing/2014/main" val="506166997"/>
                    </a:ext>
                  </a:extLst>
                </a:gridCol>
                <a:gridCol w="666450">
                  <a:extLst>
                    <a:ext uri="{9D8B030D-6E8A-4147-A177-3AD203B41FA5}">
                      <a16:colId xmlns:a16="http://schemas.microsoft.com/office/drawing/2014/main" val="3197943818"/>
                    </a:ext>
                  </a:extLst>
                </a:gridCol>
              </a:tblGrid>
              <a:tr h="56650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22222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50321"/>
                  </a:ext>
                </a:extLst>
              </a:tr>
              <a:tr h="1364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Рег. №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476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333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9221" y="669487"/>
            <a:ext cx="10515600" cy="54475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инвалид,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руководитель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0" indent="0" algn="just" fontAlgn="base"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РДЧ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руководитель детского чтения,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пенсионер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читателя может указываться в некоторых подразделениях </a:t>
            </a:r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сиглами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дети,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Ю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юношество,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взрослые.</a:t>
            </a:r>
          </a:p>
          <a:p>
            <a:pPr marL="0" indent="0" algn="just">
              <a:buNone/>
            </a:pP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975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21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часть формуляра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2298006"/>
              </p:ext>
            </p:extLst>
          </p:nvPr>
        </p:nvGraphicFramePr>
        <p:xfrm>
          <a:off x="838200" y="767257"/>
          <a:ext cx="10515600" cy="543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724">
                  <a:extLst>
                    <a:ext uri="{9D8B030D-6E8A-4147-A177-3AD203B41FA5}">
                      <a16:colId xmlns:a16="http://schemas.microsoft.com/office/drawing/2014/main" val="1854773015"/>
                    </a:ext>
                  </a:extLst>
                </a:gridCol>
                <a:gridCol w="1713186">
                  <a:extLst>
                    <a:ext uri="{9D8B030D-6E8A-4147-A177-3AD203B41FA5}">
                      <a16:colId xmlns:a16="http://schemas.microsoft.com/office/drawing/2014/main" val="1141795211"/>
                    </a:ext>
                  </a:extLst>
                </a:gridCol>
                <a:gridCol w="956442">
                  <a:extLst>
                    <a:ext uri="{9D8B030D-6E8A-4147-A177-3AD203B41FA5}">
                      <a16:colId xmlns:a16="http://schemas.microsoft.com/office/drawing/2014/main" val="1953101839"/>
                    </a:ext>
                  </a:extLst>
                </a:gridCol>
                <a:gridCol w="3342289">
                  <a:extLst>
                    <a:ext uri="{9D8B030D-6E8A-4147-A177-3AD203B41FA5}">
                      <a16:colId xmlns:a16="http://schemas.microsoft.com/office/drawing/2014/main" val="360623724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585993391"/>
                    </a:ext>
                  </a:extLst>
                </a:gridCol>
                <a:gridCol w="1862959">
                  <a:extLst>
                    <a:ext uri="{9D8B030D-6E8A-4147-A177-3AD203B41FA5}">
                      <a16:colId xmlns:a16="http://schemas.microsoft.com/office/drawing/2014/main" val="4096611659"/>
                    </a:ext>
                  </a:extLst>
                </a:gridCol>
              </a:tblGrid>
              <a:tr h="116272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возврата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книги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Инвентарный номер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 И ЗАГЛАВИЕ КНИГИ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Роспись читателя в получении книги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Роспись библиотекаря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147648"/>
                  </a:ext>
                </a:extLst>
              </a:tr>
              <a:tr h="321924"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2024год,  № 36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924188"/>
                  </a:ext>
                </a:extLst>
              </a:tr>
              <a:tr h="32192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25/01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64182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63.3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Пятанов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Ю.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Кстовские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зори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Петров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Авдеева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623082"/>
                  </a:ext>
                </a:extLst>
              </a:tr>
              <a:tr h="79017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26/01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280063"/>
                  </a:ext>
                </a:extLst>
              </a:tr>
              <a:tr h="32192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8/02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б/н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Новый мир 2021 год, №1,2,3,4,5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Петров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Авдеева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530086"/>
                  </a:ext>
                </a:extLst>
              </a:tr>
              <a:tr h="55605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18/02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продлено по телефону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784313"/>
                  </a:ext>
                </a:extLst>
              </a:tr>
              <a:tr h="55605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20/02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б/н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Газета «Маяк» январь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 г.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Петров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Авдеева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3690"/>
                  </a:ext>
                </a:extLst>
              </a:tr>
              <a:tr h="55605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б/н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Газета «Маяк»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2022, №36, 38, 41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Петров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Авдеева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396728"/>
                  </a:ext>
                </a:extLst>
              </a:tr>
              <a:tr h="375245"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6830" indent="173355" algn="ctr">
                        <a:lnSpc>
                          <a:spcPct val="128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б/н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6830" indent="173355" algn="ctr">
                        <a:lnSpc>
                          <a:spcPct val="128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6830" indent="173355" algn="just">
                        <a:lnSpc>
                          <a:spcPct val="128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Юный техник 2019, №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1,2,3,4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Петров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Авдеева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781361"/>
                  </a:ext>
                </a:extLst>
              </a:tr>
              <a:tr h="32192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«Посещение НЭБ»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Петров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Авдеева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929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363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693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Тетрадь регистрации пользователей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7443827"/>
              </p:ext>
            </p:extLst>
          </p:nvPr>
        </p:nvGraphicFramePr>
        <p:xfrm>
          <a:off x="838200" y="1072053"/>
          <a:ext cx="10515600" cy="5647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1634">
                  <a:extLst>
                    <a:ext uri="{9D8B030D-6E8A-4147-A177-3AD203B41FA5}">
                      <a16:colId xmlns:a16="http://schemas.microsoft.com/office/drawing/2014/main" val="4023281988"/>
                    </a:ext>
                  </a:extLst>
                </a:gridCol>
                <a:gridCol w="2596056">
                  <a:extLst>
                    <a:ext uri="{9D8B030D-6E8A-4147-A177-3AD203B41FA5}">
                      <a16:colId xmlns:a16="http://schemas.microsoft.com/office/drawing/2014/main" val="3639692217"/>
                    </a:ext>
                  </a:extLst>
                </a:gridCol>
                <a:gridCol w="3249010">
                  <a:extLst>
                    <a:ext uri="{9D8B030D-6E8A-4147-A177-3AD203B41FA5}">
                      <a16:colId xmlns:a16="http://schemas.microsoft.com/office/drawing/2014/main" val="396890412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188027792"/>
                    </a:ext>
                  </a:extLst>
                </a:gridCol>
              </a:tblGrid>
              <a:tr h="106680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записи, перерегистрации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Порядковый номер читательского формуляра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Фамилия. Имя. Отчество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538986"/>
                  </a:ext>
                </a:extLst>
              </a:tr>
              <a:tr h="74676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9.01.2023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Сидоров Станислав Владимирович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314452"/>
                  </a:ext>
                </a:extLst>
              </a:tr>
              <a:tr h="432650"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Алексеева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Татьяна Ивановна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426428"/>
                  </a:ext>
                </a:extLst>
              </a:tr>
              <a:tr h="43265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10.01.2023</a:t>
                      </a: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Фролов Владимир Михайлович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280583"/>
                  </a:ext>
                </a:extLst>
              </a:tr>
              <a:tr h="432650"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4….35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……………………..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029721"/>
                  </a:ext>
                </a:extLst>
              </a:tr>
              <a:tr h="43265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11.01.2023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Петров Александр Сергеевич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990755"/>
                  </a:ext>
                </a:extLst>
              </a:tr>
              <a:tr h="43265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766837"/>
                  </a:ext>
                </a:extLst>
              </a:tr>
              <a:tr h="4326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974648"/>
                  </a:ext>
                </a:extLst>
              </a:tr>
              <a:tr h="43265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003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39" y="210205"/>
            <a:ext cx="4476914" cy="61748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869" y="294287"/>
            <a:ext cx="4582510" cy="644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94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7705</TotalTime>
  <Words>764</Words>
  <Application>Microsoft Office PowerPoint</Application>
  <PresentationFormat>Широкоэкранный</PresentationFormat>
  <Paragraphs>134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МБУК «ЦБС» Кстовского муниципального округа  Статистика и отчетность в библиотеке</vt:lpstr>
      <vt:lpstr>Учет в библиотеке  ГОСТ Р 7.0.20-2014 «Библиотечная статистика: показатели и единицы исчисления» </vt:lpstr>
      <vt:lpstr>Основные формы библиотечной статистики </vt:lpstr>
      <vt:lpstr>Вторичные документы</vt:lpstr>
      <vt:lpstr>Презентация PowerPoint</vt:lpstr>
      <vt:lpstr>Презентация PowerPoint</vt:lpstr>
      <vt:lpstr>Внутренняя часть формуляра</vt:lpstr>
      <vt:lpstr>Тетрадь регистрации пользователей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Учет  справочно-библиографического обслуживания  в соответствии   с требованиями ГОСТа 7.0.20-2014</dc:title>
  <dc:creator>User</dc:creator>
  <cp:lastModifiedBy>User</cp:lastModifiedBy>
  <cp:revision>171</cp:revision>
  <dcterms:created xsi:type="dcterms:W3CDTF">2019-02-15T05:52:46Z</dcterms:created>
  <dcterms:modified xsi:type="dcterms:W3CDTF">2024-05-21T12:44:21Z</dcterms:modified>
</cp:coreProperties>
</file>