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8" r:id="rId3"/>
    <p:sldId id="269" r:id="rId4"/>
    <p:sldId id="272" r:id="rId5"/>
    <p:sldId id="279" r:id="rId6"/>
    <p:sldId id="282" r:id="rId7"/>
    <p:sldId id="278" r:id="rId8"/>
    <p:sldId id="273" r:id="rId9"/>
    <p:sldId id="276" r:id="rId10"/>
    <p:sldId id="285" r:id="rId11"/>
    <p:sldId id="277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83" r:id="rId21"/>
    <p:sldId id="265" r:id="rId22"/>
    <p:sldId id="28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1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64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81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1958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861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9779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7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327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71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01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7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68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08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98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28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5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166648" y="386255"/>
            <a:ext cx="8107355" cy="390984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УЧЁТ МАССОВОЙ РАБОТЫ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БИБЛИОТЕКЕ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507067" y="4820794"/>
            <a:ext cx="7766936" cy="1096899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первичных и вторичных учётных документов</a:t>
            </a:r>
          </a:p>
          <a:p>
            <a:pPr algn="ctr"/>
            <a:endParaRPr lang="ru-RU" sz="5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Кстово, </a:t>
            </a:r>
            <a:r>
              <a:rPr lang="ru-RU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5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0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0621" y="599285"/>
            <a:ext cx="84897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6255" y="544077"/>
            <a:ext cx="970367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КНИЖНОЙ ВЫСТАВКИ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форма выставки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выставки: виртуальная / традиционная (подчеркнуть)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выставки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Читательское назначение (возрастная категория)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экспонирования с «_____» __________20    г. по «___» _________20    г.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расположения выставки (для виртуальной – название виртуальной площадки с указанием адресной ссылки; для традиционной – наименование учреждения) ____________________________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Мероприятия, проведенные на основе выставки_____________________________________________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представленной литературы ___________________________________________________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представленных экспонатов ___________________________________________________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эффективности книжной выставки: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посетителей (для традиционной выставки); количество просмотров (для виртуальной выставки)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документовыдача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традиционной выставки)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выставки -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названия разделов: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цитаты: _____________________________________________________________________________________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5073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8862" y="844320"/>
            <a:ext cx="881292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«Название и форма выставки»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формулируется её полное наименование и указывается форма выставки.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выставки: виртуальная / традиционная»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(подчеркнуть)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8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2476" y="165538"/>
            <a:ext cx="10980683" cy="7007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книжной выставки зависит от типа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экспозиции</a:t>
            </a:r>
          </a:p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выставки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Их цель – привлечь внимание к конкретному вопросу, проблеме, побудить к чтению книг путем рекомендации лучших из них. Темы необходимо конкретизировать: чем они уже, тем интереснее выглядит экспозиция, понятнее для читателей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новых поступлений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познакомить пользователей с новыми документами – книгами, газетами, журналами, аудио-, видео-,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изоматериалами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компакт-дисками, и др. («Парад новых книг», «Внимание! Новые книги!», «Здравствуйте! Я – новая книга»)</a:t>
            </a:r>
          </a:p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персональной выставки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привлечь внимание читателей к отдельной фигуре, личности, пробудить желание как можно больше узнать об этом человеке – художнике, писателе, композиторе, ученом, политике и т. д. Поэтому здесь обязательно наличие трёх разделов:</a:t>
            </a:r>
          </a:p>
          <a:p>
            <a:pPr lvl="0"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раздел - рассказ о жизни личности.</a:t>
            </a:r>
          </a:p>
          <a:p>
            <a:pPr lvl="0"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 раздел посвящён ее деятельности, где представлены произведения, труды, творчество персоны.</a:t>
            </a:r>
          </a:p>
          <a:p>
            <a:pPr lvl="0"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3-ем разделе предлагается поместить творческие работы самих читателей, связанные с именем 	персоналии, высказывания современников, литературоведческие издания.</a:t>
            </a:r>
          </a:p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Выставки к знаменательным и памятным датам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оформляются с целью предоставить информацию о каком-то событии, празднике, его истории и традициях, дать советы и рекомендации по его проведению (к Новому году – «Новогодние узоры», «Новогодняя мозаика», «Новогодний калейдоскоп»; ко Дню защитника Отечества; к празднику 8 марта; ко Дню Победы – «Война была работой…», «В огнях победного салюта», «Война, какой она была»; к различным христианским праздникам – Рождеству, Пасхе, Спасу; ко Дню матери и др.).</a:t>
            </a:r>
          </a:p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 в помощь учебному процессу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популярны в библиотеках. Их цель – расширить рамки школьного предмета, увлечь им, рассказав то, о чём учащийся не узнал на уроке. Выставку литературы в дополнение к школьной программе можно назвать: «Учимся на отлично», «Нам пятерка как воздух нужна!», «Там, где музыка живёт», «Физикам не до лирики».</a:t>
            </a:r>
          </a:p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жанровой выставки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привлечь внимание читателей к определенным видам изданий, заинтересовать, побудить к чтению. На такой экспозиции можно представить не только произведения определенного жанра, но и материал о его возникновении и авторах-составителях, интересные и малоизвестные факты из истории жанра.</a:t>
            </a:r>
          </a:p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51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8732" y="844751"/>
            <a:ext cx="95460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«Читательское назначение»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указываем возрастную категорию пользователей.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«Срок экспонирования с «___» __________20    г. по «___» _________20    г.»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должно содержать календарные даты начала и окончания работы выставки, где месяц пишется словом.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экспозиция рассчитана на длительный период, необходимо подчеркнуть, что выставка регулярно пополняется и обновляется.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054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9545" y="1079645"/>
            <a:ext cx="89705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разделе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«Место проведения»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указывается полное наименование структурного подразделения библиотеки. Если выставка </a:t>
            </a:r>
            <a:r>
              <a:rPr lang="ru-RU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внестационарная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следует указать полное наименование учреждения, где организована выставка. Кроме того, это может быть открытая площадка. </a:t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виртуальной – название виртуальной площадки с указанием адресной ссылки.</a:t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294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6841" y="1274564"/>
            <a:ext cx="8797159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строке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«Количество представленной литературы»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указываем количество изданий, размещённых на экспозиции или количество книг, используемых для создания виртуальной выставки.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«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представленных экспонатов»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есть выставляемых предметов или объектов, которые придают книжной выставке большую выразительность, визуальную информативность.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качестве экспонатов могут выставляться: портреты, иллюстрации, тематические предметы и т.п.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«Мероприятия, проведенные на основе выставки»</a:t>
            </a:r>
            <a:b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Здесь указываем название и форму мероприятия, в рамках которого состоялись презентация, обзор данной экспозиции или просто обращение к книгам с выставки в ходе информационного сообщения.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49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659011"/>
            <a:ext cx="86868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поле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«Оценка эффективности книжной выставки»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указываем: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количество посетителей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(для традиционной выставки);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количество просмотров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(для виртуальной выставки)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Этот пункт заполняется по завершении  выставки. Используя метод наблюдения, указываем количество человек, подходивших к выставке с ознакомительной целью (а не проходивших мимо и не просто посетивших библиотеку) или взявших представленные книги для чтения. Учёт ведётся во второй части дневника.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Документовыдача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(для традиционной выставки)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 учёте количества выданной литературы в формуляре читателя необходимо ставить отметку о том, что книга выдана с книжной выставки.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Документовыдача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учитывается путём подсчёта книговыдачи с выставки и фиксируется в отдельной графе дневника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«Выдача книг с выставки».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 окончании работы экспозиции цифры суммируются и вносятся в данный раздел  паспорта книжной выставки.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</a:t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Это определяет эффективность и востребованность выставки.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333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8862" y="953925"/>
            <a:ext cx="88523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«Структура книжной выставки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указываем количество разделов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прописываем их названия, цитаты.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«Ответственный»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указываем полное имя и должность организатора экспозиции.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078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0132" y="512490"/>
            <a:ext cx="93174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заполнения «Паспорта книжной выставки»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и форма выставки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«Время открывать Тургенева» -  выставка-портрет к  205-летию со дня рождения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писателя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виртуальная / традиционная (подчеркнуть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выставки:_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популяризация книг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И.С.Тургенева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фонда библиотеки, знакомство с литературоведческими изданиями о жизни и творчестве писателя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(возрастная категория):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___12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+_________________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экспонирования: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«_1_» __ноября___2023 г. по «_15_» _ ноября_ 2023 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расположения выставки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виртуальной – название виртуальной площадки с указанием адресной ссылки; для традиционной – наименование учреждения):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Подлёсовская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сельская библиотека-филиал № 20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проведенные на основе выставки: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книжной выставки, литературный час «Певец любви и красоты»_________________________________________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представленной литературы: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___15 экз.________________________________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представленных экспонатов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___16 экз._________________________________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204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48875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эффективности книжной выс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тавки: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посетителей (для традиционной выставки); количество просмотров (для виртуальной выставки) ______23 чел.__________________________________________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документовыдача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традиционной выставки) ________8 экз.___________________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выставки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названия разделов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_1. По страницам жизни; 2. Литературная деятельность; 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Тургеневедение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цитаты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«Всякий человек сам себя воспитать должен»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И.С.Тургенев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«В своих произведениях Тургенев давал русскому обществу как бы художественный отчёт о происходивших в нём процессах» (Н. А. Добролюбов), «Острый и тонкий наблюдатель, точный до мелочей, он рисует своих героев как поэт и живописец»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Проспер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Мериме)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__библиотекарь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Т.Н.Кубышина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447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</a:t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БИБЛИОТЕКИ </a:t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УЧЁТА МАССОВЫХ МЕРОПРИЯТИЙ</a:t>
            </a:r>
            <a:endParaRPr lang="ru-RU" sz="20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77334" y="2735317"/>
            <a:ext cx="4184035" cy="3306044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МАССОВОГО МЕРОПРИЯТИЯ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089970" y="2735317"/>
            <a:ext cx="4184034" cy="3306045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КНИЖНОЙ ВЫСТАВКИ</a:t>
            </a: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42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ВАЖНО!!!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half" idx="4294967295"/>
          </p:nvPr>
        </p:nvSpPr>
        <p:spPr>
          <a:xfrm>
            <a:off x="0" y="1694793"/>
            <a:ext cx="9845566" cy="3705882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При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учёте количества выданной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литературы,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в формуляре читателя необходимо ставить отметку о том, что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издание  выдано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 книжной выставки. Это поможет в дальнейшем определить эффективность и востребованность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данной экспозиции.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34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1206" y="828615"/>
            <a:ext cx="9080938" cy="5728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УЧЁТ МАССОВОЙ РАБОТЫ В ДНЕВНИКЕ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Учёт массовой работы ведётся в первой части дневника в графе «Всего число посещений, в том числе массовых мероприятий» и  во второй части дневника. Сведения соответствуют паспорту массового мероприятия и паспорту книжной выставки.</a:t>
            </a: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Здесь предусмотрены следующие графы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№ п/п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Число и месяц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Название и форма мероприятия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Количество обслуженных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Кто проводил мероприятие и где.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37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3129455"/>
            <a:ext cx="8596668" cy="301121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1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01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МАССОВОГО МЕРОПРИЯТИЯ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813" y="1243609"/>
            <a:ext cx="7819696" cy="561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84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 rot="10800000" flipV="1">
            <a:off x="645803" y="514925"/>
            <a:ext cx="3854528" cy="57289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МЕРОПРИЯТИЯ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4760461" y="514924"/>
            <a:ext cx="4895918" cy="60277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относятся цели, ориентированные на обучение пользователей. То есть, такие цели начинаются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словами: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«объяснить», «дать», «научить». 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воспитательным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те цели, которые направлены на воспитание духовного и морального облика. Это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цели: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«сформировать отношение», «способствовать развитию… (того или иного чувства)».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развивающим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относятся те, которые направлены на развитие того или иного навыка. Например,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«научить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анализировать лирическое произведение» или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«привить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навыки работы с красками».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Коррекционные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цели ставятся лишь в крайних случаях, например, в работе с детьми с ограниченными возможностями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Если мероприятие посвящено творчеству писателя, то цель –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продвижение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книги и чтения;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популяризация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творчества (такого-то) писателя;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приобщение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к чтению художественного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произведения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527561" y="2816483"/>
            <a:ext cx="3854528" cy="2584449"/>
          </a:xfrm>
        </p:spPr>
        <p:txBody>
          <a:bodyPr/>
          <a:lstStyle/>
          <a:p>
            <a:r>
              <a:rPr lang="ru-RU" sz="1800" dirty="0">
                <a:solidFill>
                  <a:srgbClr val="01010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цели можно условно разделить на четыре большие группы – </a:t>
            </a:r>
            <a:r>
              <a:rPr lang="ru-RU" sz="1800" b="1" dirty="0">
                <a:solidFill>
                  <a:srgbClr val="01010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(просветительские), воспитательные, коррекционные и развивающие. </a:t>
            </a:r>
            <a:endParaRPr lang="ru-RU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Комбинированные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цели мероприятия.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98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83324" y="144517"/>
            <a:ext cx="8596668" cy="48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4724" y="752447"/>
            <a:ext cx="9270124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результатам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массового мероприятия относятся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апись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новых читателей в библиотеку после проведения мероприятия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экземпляров библиотечной печатной продукции (информационные буклеты, листовки, библиографические списки и т.п.), распространённой среди участников мероприятия (например, во время акции или любого другого мероприятия);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речь идёт о мастер-классе, уроке творчества и т.п. результатом мероприятия может быть количество творческих работ, изделий. Запись новых участников в творческие объединения библиотеки (кружки, гостиные, клубы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отразить присутствие несовершеннолетних, состоящих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межведомственном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контроле, представителей семей, попавших в трудную жизненную ситуацию, беженцев, мигрантов и т.п.; указать степень участия: слушатели, активное участие (подготовка тематического сообщения, чтение стихотворения, исполнение музыкального произведения, представление творческих работ и т.п.);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отразить посещение пользователей с ограниченными возможностями здоровья;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езультатом мероприятия может стать заключение договора о партнёрстве, совместной работе с каким-либо  учреждением.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41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24758" y="1437289"/>
            <a:ext cx="9136117" cy="6634655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Использование выразительных средств: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музыкальных произведений, картин, фотографий, скульптур и репродукций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обязательным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указанием автора (композитора, художника, скульптора). </a:t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содержаться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о хореографической композиции, театрализованном представлении.</a:t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использовании в ходе мероприятия показа фрагментов художественного или документального фильма необходимо указать название фильма и фамилию режиссера.</a:t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мероприятия использовались все вышеперечисленные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выразительные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средства, целесообразно оформить перечень данных в виде приложения, о чем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соответствующую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пометку.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Информация о размещении новости о событии, фото или видеоотчёта, киносюжета в СМИ (в газете, на канале местного телевидения, сайте, информационной странице в социальных сетях).</a:t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3324" y="1028343"/>
            <a:ext cx="92701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40738" y="367827"/>
            <a:ext cx="20954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62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0850" y="622738"/>
            <a:ext cx="9285888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Пример заполнения «ПАСПОРТА МАССОВОГО МЕРОПРИЯТИЯ»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/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Дата проведения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: «_19_» __сентября___2023_г.</a:t>
            </a:r>
          </a:p>
          <a:p>
            <a:pPr indent="450215"/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Название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мероприятия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: «Наш мир без терроризма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Форма мероприятия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: круглый стол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Цель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мероприятия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ru-RU" sz="1400" dirty="0">
                <a:solidFill>
                  <a:srgbClr val="1A1A1A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способствовать формированию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антитеррористических знаний и навыков, необходимых для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обеспечения личной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и общественной безопасности.</a:t>
            </a:r>
          </a:p>
          <a:p>
            <a:pPr indent="450215"/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Место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проведения мероприятия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Новоликеевская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сельская библиотека-филиал № 19.</a:t>
            </a:r>
          </a:p>
          <a:p>
            <a:pPr indent="450215"/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Количество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присутствующих, в том числе по основным читательским группам всего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: 14 чел.</a:t>
            </a:r>
          </a:p>
          <a:p>
            <a:pPr indent="450215"/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Из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них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indent="450215"/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Дети до 14 включительно __-__ Молодежь в возрасте от 15 до 24 лет __12 чел.__, 25-30 лет -_</a:t>
            </a:r>
          </a:p>
          <a:p>
            <a:pPr indent="450215"/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Средний возраст _2 чел.__ Пенсионеры __-__ Инвалиды ___-___ Прочие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__14 чел._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документной выставки при проведении мероприятия (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название):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«Болевая точка общества: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тема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терроризма в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русской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художественной литературе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Количество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представленных документов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: 15 экземпляров документов.</a:t>
            </a:r>
          </a:p>
          <a:p>
            <a:pPr indent="450215"/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технических средств при организации и проведении мероприятия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: мультимедийное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оборудование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для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демонстрации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электронной презентации, видеоматериалов.</a:t>
            </a:r>
          </a:p>
          <a:p>
            <a:pPr indent="450215"/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/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2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6255" y="236677"/>
            <a:ext cx="87656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/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indent="450215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Содержание и составные части мероприятия (кратко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): вниманию присутствующих представлены 	тематические сообщения, подготовленные спикерами круглого стола: «Что такое терроризм?», 	«Террористические акты на территории России», «Как не попасть в сети экстремистов?», «Правила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поведения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случае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угрозы террористического акта». Устные выступления сопровождались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демонстрацией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видеоматериалов. 	Формат встречи позволил высказаться всем желающим и выразить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своё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мнение по заявленной теме. В ходе 	обзора книжной выставки «Болевая точка общества: тема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терроризма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русской художественной литературе» 	участники познакомились с изданиями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антитеррористической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направленности из фонда библиотеки. Среди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собравшихся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распространено 14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экземпляров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информационных буклетов «Главное – остаться в живых».</a:t>
            </a:r>
          </a:p>
          <a:p>
            <a:pPr lvl="0" indent="450215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Результаты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зарегистрировано 3 читателя; с книжной выставки выдано 7 экземпляров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документов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; на мероприятии присутствовал Иванов Сергей, состоящий на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внутришкольном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учёте.</a:t>
            </a:r>
          </a:p>
          <a:p>
            <a:pPr indent="450215"/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Ф.И.О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., должность сотрудника, ответственного за проведение мероприятия: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Борисова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Оксана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Олеговна, библиотекарь </a:t>
            </a:r>
          </a:p>
          <a:p>
            <a:pPr indent="450215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/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Ф.И.О., должность руководителя группы участников мероприятия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: Степанова Надежда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Ивановна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учитель истории МАОУ «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Новоликеевская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средняя школа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». </a:t>
            </a:r>
          </a:p>
          <a:p>
            <a:pPr indent="450215"/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Список класса прилагается.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/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Примечание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партнёр мероприятия -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МАОУ «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Новоликеевская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средняя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школа»; информацию 	и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фотоотчёт о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событии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планируется разместить на информационной странице библиотеки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«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ВКонтакте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».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1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0621" y="599285"/>
            <a:ext cx="848973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книжной выставки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документ, в который заносятся все количественные и качественные показатели результативности работы конкретной библиотечной выставки.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Он выполняет функцию аналитического отчета о проделанной работе, позволяет получить реальное представление о достоинствах и недостатках выставки.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Паспорт книжной выставки даёт возможность проследить её концепцию, предназначение, уровень профессиональной подготовки специалистов, представивших её посетителям.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Документ представляют собой список с разделами. Оформляется в печатном виде. Хранится в отдельной папке 5 лет, после чего уничтожается в установленном порядке.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05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2465</TotalTime>
  <Words>752</Words>
  <Application>Microsoft Office PowerPoint</Application>
  <PresentationFormat>Широкоэкранный</PresentationFormat>
  <Paragraphs>140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Calibri</vt:lpstr>
      <vt:lpstr>Helvetica</vt:lpstr>
      <vt:lpstr>Times New Roman</vt:lpstr>
      <vt:lpstr>Trebuchet MS</vt:lpstr>
      <vt:lpstr>Wingdings</vt:lpstr>
      <vt:lpstr>Wingdings 3</vt:lpstr>
      <vt:lpstr>Грань</vt:lpstr>
      <vt:lpstr>УЧЁТ МАССОВОЙ РАБОТЫ  В БИБЛИОТЕКЕ</vt:lpstr>
      <vt:lpstr>ПЕРВИЧНАЯ  ДОКУМЕНТАЦИЯ БИБЛИОТЕКИ  ДЛЯ УЧЁТА МАССОВЫХ МЕРОПРИЯТИЙ</vt:lpstr>
      <vt:lpstr>ПАСПОРТ МАССОВОГО МЕРОПРИЯТИЯ  </vt:lpstr>
      <vt:lpstr>ЦЕЛЬ МЕРОПРИЯТИЯ</vt:lpstr>
      <vt:lpstr>РЕЗУЛЬТАТЫ   </vt:lpstr>
      <vt:lpstr>1. Использование выразительных средств:  музыкальных произведений, картин, фотографий, скульптур и репродукций с обязательным указанием автора (композитора, художника, скульптора).  Здесь же должно содержаться указание о хореографической композиции, театрализованном представлении.  При использовании в ходе мероприятия показа фрагментов художественного или документального фильма необходимо указать название фильма и фамилию режиссера.  Если в ходе мероприятия использовались все вышеперечисленные выразительные средства, целесообразно оформить перечень данных в виде приложения, о чем сделать соответствующую пометку.    2. Информация о размещении новости о событии, фото или видеоотчёта, киносюжета в СМИ (в газете, на канале местного телевидения, сайте, информационной странице в социальных сетях).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ВАЖНО!!!</vt:lpstr>
      <vt:lpstr>Презентация PowerPoint</vt:lpstr>
      <vt:lpstr>БЛАГОДАРЮ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ДНЕВНИК  РАБОТЫ БИБЛИОТЕКИ</dc:title>
  <dc:creator>user</dc:creator>
  <cp:lastModifiedBy>user</cp:lastModifiedBy>
  <cp:revision>75</cp:revision>
  <dcterms:created xsi:type="dcterms:W3CDTF">2023-02-17T05:18:49Z</dcterms:created>
  <dcterms:modified xsi:type="dcterms:W3CDTF">2024-05-21T07:43:31Z</dcterms:modified>
</cp:coreProperties>
</file>