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5" r:id="rId8"/>
    <p:sldId id="266" r:id="rId9"/>
    <p:sldId id="261" r:id="rId10"/>
    <p:sldId id="268" r:id="rId11"/>
    <p:sldId id="269" r:id="rId12"/>
    <p:sldId id="262" r:id="rId13"/>
    <p:sldId id="270" r:id="rId14"/>
    <p:sldId id="271" r:id="rId15"/>
    <p:sldId id="264" r:id="rId16"/>
    <p:sldId id="267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89.207.66.190/mb/opac_css/index.php?css=1&amp;lvl=author_see&amp;id=11933" TargetMode="External"/><Relationship Id="rId2" Type="http://schemas.openxmlformats.org/officeDocument/2006/relationships/hyperlink" Target="http://2dip.su/%D1%81%D0%BF%D0%B8%D1%81%D0%BE%D0%BA_%D0%BB%D0%B8%D1%82%D0%B5%D1%80%D0%B0%D1%82%D1%83%D1%80%D1%8B/4637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89.207.66.190/mb/opac_css/index.php?css=1&amp;lvl=publisher_see&amp;id=13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port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53431"/>
            <a:ext cx="8001000" cy="33211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Справочно-библиографический аппарат библиотеки.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Система </a:t>
            </a:r>
            <a:r>
              <a:rPr lang="ru-RU" sz="3600" b="1" dirty="0"/>
              <a:t>каталогов, картотек, справочный фонд,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интернет- </a:t>
            </a:r>
            <a:r>
              <a:rPr lang="ru-RU" sz="3600" b="1" dirty="0"/>
              <a:t>ресурсы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1600" dirty="0" smtClean="0"/>
              <a:t>Кстово</a:t>
            </a:r>
            <a:br>
              <a:rPr lang="ru-RU" sz="1600" dirty="0" smtClean="0"/>
            </a:br>
            <a:r>
              <a:rPr lang="ru-RU" sz="1600" dirty="0" smtClean="0"/>
              <a:t>2024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143" y="177641"/>
            <a:ext cx="6400800" cy="1947333"/>
          </a:xfrm>
        </p:spPr>
        <p:txBody>
          <a:bodyPr/>
          <a:lstStyle/>
          <a:p>
            <a:r>
              <a:rPr lang="ru-RU" dirty="0" smtClean="0"/>
              <a:t>Центральная библиотека им. А. С. Пушкина</a:t>
            </a:r>
          </a:p>
          <a:p>
            <a:r>
              <a:rPr lang="ru-RU" dirty="0" smtClean="0"/>
              <a:t>Информационно-библиографический отдел</a:t>
            </a:r>
          </a:p>
          <a:p>
            <a:r>
              <a:rPr lang="ru-RU" dirty="0" smtClean="0"/>
              <a:t>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41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12"/>
            <a:ext cx="12192000" cy="57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82"/>
            <a:ext cx="12192000" cy="5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0421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Справочные издания</a:t>
            </a:r>
            <a:br>
              <a:rPr lang="ru-RU" sz="4400" b="1" dirty="0" smtClean="0"/>
            </a:br>
            <a:r>
              <a:rPr lang="ru-RU" sz="3100" dirty="0" smtClean="0">
                <a:latin typeface="Century Gothic" panose="020B0502020202020204" pitchFamily="34" charset="0"/>
              </a:rPr>
              <a:t>Содержат </a:t>
            </a:r>
            <a:r>
              <a:rPr lang="ru-RU" sz="3100" dirty="0">
                <a:latin typeface="Century Gothic" panose="020B0502020202020204" pitchFamily="34" charset="0"/>
              </a:rPr>
              <a:t>краткие сведения научного характера, расположенные в порядке, удобном для быстрого </a:t>
            </a:r>
            <a:r>
              <a:rPr lang="ru-RU" sz="3100" dirty="0" smtClean="0">
                <a:latin typeface="Century Gothic" panose="020B0502020202020204" pitchFamily="34" charset="0"/>
              </a:rPr>
              <a:t>отыскания.</a:t>
            </a:r>
            <a:br>
              <a:rPr lang="ru-RU" sz="3100" dirty="0" smtClean="0">
                <a:latin typeface="Century Gothic" panose="020B0502020202020204" pitchFamily="34" charset="0"/>
              </a:rPr>
            </a:br>
            <a:r>
              <a:rPr lang="ru-RU" sz="3100" dirty="0">
                <a:latin typeface="Century Gothic" panose="020B0502020202020204" pitchFamily="34" charset="0"/>
              </a:rPr>
              <a:t/>
            </a:r>
            <a:br>
              <a:rPr lang="ru-RU" sz="3100" dirty="0">
                <a:latin typeface="Century Gothic" panose="020B0502020202020204" pitchFamily="34" charset="0"/>
              </a:rPr>
            </a:br>
            <a:r>
              <a:rPr lang="ru-RU" sz="3100" i="1" dirty="0">
                <a:latin typeface="Century Gothic" panose="020B0502020202020204" pitchFamily="34" charset="0"/>
              </a:rPr>
              <a:t>Такие издания не предназначены для сплошного чтения</a:t>
            </a:r>
            <a:r>
              <a:rPr lang="ru-RU" sz="3100" dirty="0">
                <a:latin typeface="Century Gothic" panose="020B0502020202020204" pitchFamily="34" charset="0"/>
              </a:rPr>
              <a:t>. </a:t>
            </a:r>
            <a:br>
              <a:rPr lang="ru-RU" sz="3100" dirty="0">
                <a:latin typeface="Century Gothic" panose="020B0502020202020204" pitchFamily="34" charset="0"/>
              </a:rPr>
            </a:br>
            <a:r>
              <a:rPr lang="ru-RU" sz="3100" b="1" dirty="0" smtClean="0"/>
              <a:t> </a:t>
            </a:r>
            <a:endParaRPr lang="ru-RU" sz="31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1" y="179119"/>
            <a:ext cx="2191945" cy="3023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38" y="223327"/>
            <a:ext cx="2552805" cy="297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77" y="223327"/>
            <a:ext cx="2890468" cy="29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31" y="499750"/>
            <a:ext cx="65627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8" y="311748"/>
            <a:ext cx="4514850" cy="5514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40" y="1109272"/>
            <a:ext cx="5990131" cy="44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06" y="196627"/>
            <a:ext cx="79352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Библиографические пособия  </a:t>
            </a:r>
            <a:r>
              <a:rPr lang="ru-RU" sz="2400" dirty="0" smtClean="0"/>
              <a:t>- </a:t>
            </a:r>
            <a:r>
              <a:rPr lang="ru-RU" sz="2800" dirty="0" smtClean="0"/>
              <a:t>специальные издания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которых содержатся описания книг по какой-либо теме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«Дают советы», что читать по теме.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32" y="2990045"/>
            <a:ext cx="4428884" cy="2929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34" y="1184262"/>
            <a:ext cx="3910668" cy="5253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" y="2990045"/>
            <a:ext cx="3099708" cy="38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417" y="266599"/>
            <a:ext cx="10213052" cy="698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Электронные библиотечные системы</a:t>
            </a:r>
            <a:endParaRPr lang="ru-RU" sz="4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7" y="1307966"/>
            <a:ext cx="3633292" cy="2810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21" y="2713219"/>
            <a:ext cx="2620676" cy="3560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52" y="1270208"/>
            <a:ext cx="2707322" cy="38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2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8728" y="1021267"/>
            <a:ext cx="8524406" cy="411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Что почитать по теме: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</a:t>
            </a:r>
            <a:r>
              <a:rPr lang="ru-RU" sz="320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библиографа</a:t>
            </a:r>
            <a:r>
              <a:rPr lang="ru-RU" sz="3200" dirty="0" smtClean="0"/>
              <a:t> </a:t>
            </a:r>
            <a:r>
              <a:rPr lang="ru-RU" sz="3200" dirty="0"/>
              <a:t>[печатный текст] / </a:t>
            </a:r>
            <a:r>
              <a:rPr lang="ru-RU" sz="3200" dirty="0">
                <a:hlinkClick r:id="rId3"/>
              </a:rPr>
              <a:t>А. Н. </a:t>
            </a:r>
            <a:r>
              <a:rPr lang="ru-RU" sz="3200" dirty="0" smtClean="0">
                <a:hlinkClick r:id="rId3"/>
              </a:rPr>
              <a:t>Ванеев</a:t>
            </a:r>
            <a:r>
              <a:rPr lang="ru-RU" sz="3200" dirty="0"/>
              <a:t> </a:t>
            </a:r>
            <a:r>
              <a:rPr lang="ru-RU" sz="3200" dirty="0" smtClean="0"/>
              <a:t>. </a:t>
            </a:r>
            <a:r>
              <a:rPr lang="ru-RU" sz="3200" dirty="0"/>
              <a:t>-  2-е изд., </a:t>
            </a:r>
            <a:r>
              <a:rPr lang="ru-RU" sz="3200" dirty="0" err="1"/>
              <a:t>перераб</a:t>
            </a:r>
            <a:r>
              <a:rPr lang="ru-RU" sz="3200" dirty="0"/>
              <a:t>. и </a:t>
            </a:r>
            <a:r>
              <a:rPr lang="ru-RU" sz="3200" dirty="0" smtClean="0"/>
              <a:t>доп.</a:t>
            </a:r>
            <a:r>
              <a:rPr lang="ru-RU" sz="3200" dirty="0"/>
              <a:t> - </a:t>
            </a:r>
            <a:r>
              <a:rPr lang="ru-RU" sz="3200" dirty="0">
                <a:hlinkClick r:id="rId4"/>
              </a:rPr>
              <a:t>Профессия</a:t>
            </a:r>
            <a:r>
              <a:rPr lang="ru-RU" sz="3200" dirty="0"/>
              <a:t>, 2003 . - 560 с. ; (В пер</a:t>
            </a:r>
            <a:r>
              <a:rPr lang="ru-RU" sz="3200" dirty="0" smtClean="0"/>
              <a:t>.).</a:t>
            </a:r>
            <a:endParaRPr lang="ru-RU" sz="3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439731"/>
            <a:ext cx="2113494" cy="21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84" y="809469"/>
            <a:ext cx="95187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Спасибо за внимание</a:t>
            </a:r>
            <a:r>
              <a:rPr lang="ru-RU" sz="4000" dirty="0" smtClean="0"/>
              <a:t>!</a:t>
            </a:r>
          </a:p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3200" i="1" dirty="0"/>
              <a:t>зав. информационно-библиографическим отделом </a:t>
            </a:r>
            <a:br>
              <a:rPr lang="ru-RU" sz="3200" i="1" dirty="0"/>
            </a:br>
            <a:r>
              <a:rPr lang="ru-RU" sz="3200" i="1" dirty="0"/>
              <a:t>Ольга Романовна </a:t>
            </a:r>
            <a:r>
              <a:rPr lang="ru-RU" sz="3200" i="1" dirty="0" smtClean="0"/>
              <a:t>Соколова</a:t>
            </a:r>
          </a:p>
          <a:p>
            <a:pPr algn="ctr"/>
            <a:r>
              <a:rPr lang="ru-RU" sz="3200" i="1" dirty="0" smtClean="0"/>
              <a:t>__________</a:t>
            </a:r>
            <a:endParaRPr lang="ru-RU" sz="3200" i="1" dirty="0"/>
          </a:p>
          <a:p>
            <a:pPr algn="ctr"/>
            <a:r>
              <a:rPr lang="en-US" sz="4000" b="1" dirty="0"/>
              <a:t>E-mail</a:t>
            </a:r>
            <a:r>
              <a:rPr lang="ru-RU" sz="4000" b="1" dirty="0"/>
              <a:t>: </a:t>
            </a:r>
            <a:r>
              <a:rPr lang="en-US" sz="4000" b="1" dirty="0">
                <a:solidFill>
                  <a:srgbClr val="FFFF00"/>
                </a:solidFill>
                <a:hlinkClick r:id="rId2"/>
              </a:rPr>
              <a:t>ibo@cbs-kstovo.ru</a:t>
            </a:r>
            <a:endParaRPr lang="ru-RU" sz="4000" b="1" dirty="0">
              <a:solidFill>
                <a:srgbClr val="FFFF00"/>
              </a:solidFill>
            </a:endParaRPr>
          </a:p>
          <a:p>
            <a:pPr algn="ctr"/>
            <a:r>
              <a:rPr lang="ru-RU" sz="4000" b="1" dirty="0"/>
              <a:t>Телефон: 2-47-97 (доб. 110)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8554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42" y="2331290"/>
            <a:ext cx="11099471" cy="427774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Как найти книгу, которую вам порекомендовали?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успеть срочно подготовить сообщение по теме?</a:t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может, вы </a:t>
            </a:r>
            <a:r>
              <a:rPr lang="ru-RU" sz="2400" dirty="0" smtClean="0"/>
              <a:t>точно и </a:t>
            </a:r>
            <a:r>
              <a:rPr lang="ru-RU" sz="2400" dirty="0"/>
              <a:t>не знаете, что хочется найти?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Просто </a:t>
            </a:r>
            <a:r>
              <a:rPr lang="ru-RU" sz="2400" dirty="0"/>
              <a:t>что-то </a:t>
            </a:r>
            <a:r>
              <a:rPr lang="ru-RU" sz="2400" dirty="0" smtClean="0"/>
              <a:t>интересное…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Как не растеряться в таком многообразии информации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найти, то, что нужно?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/>
              <a:t>Необходим Справочно-библиографический аппарат.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4937655" cy="1557068"/>
          </a:xfrm>
        </p:spPr>
        <p:txBody>
          <a:bodyPr/>
          <a:lstStyle/>
          <a:p>
            <a:r>
              <a:rPr lang="ru-RU" sz="3200" dirty="0" smtClean="0"/>
              <a:t>Что такое СБА?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585478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        </a:t>
            </a:r>
            <a:r>
              <a:rPr lang="ru-RU" sz="3200" dirty="0" smtClean="0"/>
              <a:t>Зачем нужен СБА?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44" y="83438"/>
            <a:ext cx="2662312" cy="21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3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143" y="177411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Из чего состоит СБА ?</a:t>
            </a:r>
            <a:br>
              <a:rPr lang="ru-RU" sz="4400" b="1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* Каталоги,</a:t>
            </a:r>
            <a:br>
              <a:rPr lang="ru-RU" sz="2700" dirty="0" smtClean="0"/>
            </a:br>
            <a:r>
              <a:rPr lang="ru-RU" sz="2700" dirty="0" smtClean="0"/>
              <a:t>* картотеки, </a:t>
            </a:r>
            <a:br>
              <a:rPr lang="ru-RU" sz="2700" dirty="0" smtClean="0"/>
            </a:br>
            <a:r>
              <a:rPr lang="ru-RU" sz="2700" dirty="0" smtClean="0"/>
              <a:t>* справочные издания,</a:t>
            </a:r>
            <a:br>
              <a:rPr lang="ru-RU" sz="2700" dirty="0" smtClean="0"/>
            </a:br>
            <a:r>
              <a:rPr lang="ru-RU" sz="2700" dirty="0" smtClean="0"/>
              <a:t>* библиографические пособия,</a:t>
            </a:r>
            <a:br>
              <a:rPr lang="ru-RU" sz="2700" dirty="0" smtClean="0"/>
            </a:br>
            <a:r>
              <a:rPr lang="ru-RU" sz="2700" dirty="0" smtClean="0"/>
              <a:t>* электронные библиотеки    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  и библиотечные системы.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9491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0" y="486547"/>
            <a:ext cx="7689955" cy="575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8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505917"/>
            <a:ext cx="7704945" cy="57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2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9844"/>
            <a:ext cx="7255239" cy="615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поиска книги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традиционных каталогах: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получаем запрос от читателя,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выделяем из него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слова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понимаем, в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каталог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нам нужно обратиться,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находим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нужный раздел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каталога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букву или отрасль знания),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выбираем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каталоге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вынимаем карточки!!!),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читатель рядом –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уточняем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какие книги он точно возьмёт,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идём в фонд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находим книгу по адресу, указанному в каталожной карточке,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выдаём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книгу.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1167338"/>
            <a:ext cx="4756879" cy="48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645" y="0"/>
            <a:ext cx="367446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каталогов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" y="2221256"/>
            <a:ext cx="5924464" cy="3834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98" y="254833"/>
            <a:ext cx="5321011" cy="41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6" y="629586"/>
            <a:ext cx="7955523" cy="5231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08979" y="1082003"/>
            <a:ext cx="31902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Внутреннее </a:t>
            </a:r>
          </a:p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</a:t>
            </a:r>
          </a:p>
          <a:p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каталогов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993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1" y="454385"/>
            <a:ext cx="7913008" cy="59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621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309</TotalTime>
  <Words>158</Words>
  <Application>Microsoft Office PowerPoint</Application>
  <PresentationFormat>Широкоэкранный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Segoe UI</vt:lpstr>
      <vt:lpstr>Symbol</vt:lpstr>
      <vt:lpstr>Times New Roman</vt:lpstr>
      <vt:lpstr>Wingdings 3</vt:lpstr>
      <vt:lpstr>Сектор</vt:lpstr>
      <vt:lpstr>Справочно-библиографический аппарат библиотеки.  Система каталогов, картотек, справочный фонд,  интернет- ресурсы.  Кстово 2024 </vt:lpstr>
      <vt:lpstr>Как найти книгу, которую вам порекомендовали?  Как успеть срочно подготовить сообщение по теме? А может, вы точно и не знаете, что хочется найти?  Просто что-то интересное…  Как не растеряться в таком многообразии информации  и найти, то, что нужно?      Необходим Справочно-библиографический аппарат. </vt:lpstr>
      <vt:lpstr>Из чего состоит СБА ?   * Каталоги, * картотеки,  * справочные издания, * библиографические пособия, * электронные библиотеки        и библиотечные системы.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Справочные издания Содержат краткие сведения научного характера, расположенные в порядке, удобном для быстрого отыскания.  Такие издания не предназначены для сплошного чтения.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Справочно-библиографический аппарат библиотеки.  Система каталогов, картотек, справочный фонд, интернет ресурсы.</dc:title>
  <dc:creator>user</dc:creator>
  <cp:lastModifiedBy>user</cp:lastModifiedBy>
  <cp:revision>20</cp:revision>
  <dcterms:created xsi:type="dcterms:W3CDTF">2024-11-18T06:54:53Z</dcterms:created>
  <dcterms:modified xsi:type="dcterms:W3CDTF">2024-11-20T07:16:11Z</dcterms:modified>
</cp:coreProperties>
</file>