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9" r:id="rId2"/>
    <p:sldId id="316" r:id="rId3"/>
    <p:sldId id="302" r:id="rId4"/>
    <p:sldId id="314" r:id="rId5"/>
    <p:sldId id="315" r:id="rId6"/>
    <p:sldId id="312" r:id="rId7"/>
    <p:sldId id="303" r:id="rId8"/>
    <p:sldId id="305" r:id="rId9"/>
    <p:sldId id="324" r:id="rId10"/>
    <p:sldId id="317" r:id="rId11"/>
    <p:sldId id="318" r:id="rId12"/>
    <p:sldId id="319" r:id="rId13"/>
    <p:sldId id="320" r:id="rId14"/>
    <p:sldId id="321" r:id="rId15"/>
    <p:sldId id="322" r:id="rId16"/>
    <p:sldId id="323" r:id="rId17"/>
    <p:sldId id="306" r:id="rId18"/>
    <p:sldId id="308" r:id="rId19"/>
    <p:sldId id="271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59FE-0600-4F04-9D1D-114AC110678A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7E18-E394-44ED-8542-3E4BDEE88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844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59FE-0600-4F04-9D1D-114AC110678A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7E18-E394-44ED-8542-3E4BDEE88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370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59FE-0600-4F04-9D1D-114AC110678A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7E18-E394-44ED-8542-3E4BDEE88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851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59FE-0600-4F04-9D1D-114AC110678A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7E18-E394-44ED-8542-3E4BDEE88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0720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59FE-0600-4F04-9D1D-114AC110678A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7E18-E394-44ED-8542-3E4BDEE88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04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59FE-0600-4F04-9D1D-114AC110678A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7E18-E394-44ED-8542-3E4BDEE88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503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59FE-0600-4F04-9D1D-114AC110678A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7E18-E394-44ED-8542-3E4BDEE88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863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59FE-0600-4F04-9D1D-114AC110678A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7E18-E394-44ED-8542-3E4BDEE88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285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59FE-0600-4F04-9D1D-114AC110678A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7E18-E394-44ED-8542-3E4BDEE88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706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59FE-0600-4F04-9D1D-114AC110678A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7E18-E394-44ED-8542-3E4BDEE88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84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59FE-0600-4F04-9D1D-114AC110678A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7E18-E394-44ED-8542-3E4BDEE88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18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059FE-0600-4F04-9D1D-114AC110678A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37E18-E394-44ED-8542-3E4BDEE88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921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41131" y="662152"/>
            <a:ext cx="10489324" cy="136486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МБУК «ЦБС» </a:t>
            </a:r>
            <a:r>
              <a:rPr lang="ru-RU" sz="3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Кстовского</a:t>
            </a: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муниципального округа</a:t>
            </a:r>
            <a:b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Статистика и отчетность в библиотеке: современные требования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half" idx="4294967295"/>
          </p:nvPr>
        </p:nvSpPr>
        <p:spPr>
          <a:xfrm>
            <a:off x="7010400" y="1825625"/>
            <a:ext cx="5181600" cy="4351338"/>
          </a:xfrm>
        </p:spPr>
        <p:txBody>
          <a:bodyPr/>
          <a:lstStyle/>
          <a:p>
            <a:pPr marL="0" indent="0" algn="ctr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Школа начинающего библиотекаря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49" y="2396359"/>
            <a:ext cx="4312009" cy="3780603"/>
          </a:xfrm>
          <a:prstGeom prst="rect">
            <a:avLst/>
          </a:prstGeom>
          <a:solidFill>
            <a:schemeClr val="accent2"/>
          </a:solidFill>
        </p:spPr>
      </p:pic>
    </p:spTree>
    <p:extLst>
      <p:ext uri="{BB962C8B-B14F-4D97-AF65-F5344CB8AC3E}">
        <p14:creationId xmlns:p14="http://schemas.microsoft.com/office/powerpoint/2010/main" val="19580643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607" y="581819"/>
            <a:ext cx="5594131" cy="6224860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 idx="4294967295"/>
          </p:nvPr>
        </p:nvSpPr>
        <p:spPr>
          <a:xfrm>
            <a:off x="8016875" y="365125"/>
            <a:ext cx="4175125" cy="433388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Регистрационная карточка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бъект 9"/>
          <p:cNvSpPr>
            <a:spLocks noGrp="1"/>
          </p:cNvSpPr>
          <p:nvPr>
            <p:ph sz="half" idx="4294967295"/>
          </p:nvPr>
        </p:nvSpPr>
        <p:spPr>
          <a:xfrm>
            <a:off x="7104993" y="798513"/>
            <a:ext cx="4256690" cy="561312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Согласие на обработку персональных данных</a:t>
            </a:r>
          </a:p>
          <a:p>
            <a:pPr marL="0" indent="0" algn="ctr"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Подпись читателя________________________________________________</a:t>
            </a:r>
          </a:p>
          <a:p>
            <a:pPr marL="0" indent="0" algn="just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Подпись библиотекаря (регистратора)________________________________</a:t>
            </a:r>
          </a:p>
          <a:p>
            <a:pPr marL="0" indent="0" algn="just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</a:t>
            </a:r>
          </a:p>
          <a:p>
            <a:pPr marL="0" indent="0" algn="just"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118" y="1019503"/>
            <a:ext cx="4348234" cy="3888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46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1131" y="751344"/>
            <a:ext cx="11183007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Единицей подсчета количества книг и брошюр является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каждое отдельное издание (книга, брошюра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);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каждое издание, входящее в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конволют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;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каждый отдельный том (выпуск, часть) многотомного издания, имеющий индивидуальное заглавие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;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каждая из брошюр, выпущенная в объединяющей их издательской папке, обложке, манжетке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;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каждая книга и брошюра, входящая в книжную серию (нумерованную или ненумерованную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);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отдельно изданное приложение к книге и брошюре, имеющее индивидуальное заглавие и самостоятельное значение.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60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03282" y="156602"/>
            <a:ext cx="100583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Единицей подсчета количества журналов и продолжающихся изданий является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номер, том, выпуск, изданные по отдельности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;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комплект номеров, томов, выпусков, переплетенных в один блок издателем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;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периодическое приложение к журналу, имеющее индивидуальное заглавие и собственную нумерацию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;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каждая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серия продолжающегося издания, имеющая индивидуальное заглавие и собственную нумерацию выпусков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03282" y="3942254"/>
            <a:ext cx="10352689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Единицей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подсчета количества газет является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годовой комплект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;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номер/выпуск однодневных (разовых) газет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;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отдельно изданное приложение к газете, имеющее индивидуальное заглавие, собственную нумерацию и выходные сведения.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675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3683" y="890522"/>
            <a:ext cx="103526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66951" y="1226936"/>
            <a:ext cx="949084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Единицей подсчета количества </a:t>
            </a:r>
            <a:r>
              <a:rPr kumimoji="0" lang="ru-RU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изоизданий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является: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каждый отдельно выпущенный том, выпуск альбома, продолжающегося или листового издания, имеющий индивидуальное заглавие;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лист, открытка, плакат, фотографический документ, гравюра, ксилография, литография, линогравюра, офорт, эстамп, лубочное издание, олеография, художественная репродукция, экслибрис, не объединенные издательской папкой (обложкой, манжеткой, коробкой);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группа листовых документов, комплект кадров, фотодокументов,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изоизданий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объединенных издательской папкой (обложкой, манжеткой, оберткой).</a:t>
            </a:r>
          </a:p>
        </p:txBody>
      </p:sp>
    </p:spTree>
    <p:extLst>
      <p:ext uri="{BB962C8B-B14F-4D97-AF65-F5344CB8AC3E}">
        <p14:creationId xmlns:p14="http://schemas.microsoft.com/office/powerpoint/2010/main" val="199244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66951" y="889844"/>
            <a:ext cx="9732579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Единицей подсчета количества картографических изданий являются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карта, карта-схема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;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атлас, том многотомного издания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;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атлас, состоящий из отдельных нумерованных или датированных выпусков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;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каждый выпуск серийного издания карты или атласа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;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карта, изданная на нескольких листах (подлежащих склейке) и объединенная общим заглавием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;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многотомное (многолистовое) картографическое издание, имеющее общее заглавие.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07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51034" y="1125481"/>
            <a:ext cx="1073106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Единицей подсчета количества нотных изданий является: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самостоятельное нотное издание;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партия (голос), партитура и клавир, изданные раздельно;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партии (голоса), объединенные с партитурой (клавиром) в одном издании;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партии, объединенные издательской папкой (обложкой).</a:t>
            </a:r>
          </a:p>
        </p:txBody>
      </p:sp>
    </p:spTree>
    <p:extLst>
      <p:ext uri="{BB962C8B-B14F-4D97-AF65-F5344CB8AC3E}">
        <p14:creationId xmlns:p14="http://schemas.microsoft.com/office/powerpoint/2010/main" val="120273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66648" y="889844"/>
            <a:ext cx="957492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Подсчет аудиовизуальных документов осуществляется как в целом, так и по отдельным видам: кинодокументы, звукозаписи, мультимедийные документы (на съемных носителях и локальные), визуальные статические документы (слайды, диафильмы и диапозитивы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Единицей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подсчета количества 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аудиовизуальных документов является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кассета, бобина (катушка), файл для видеодокументов и кинодокументов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;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кассета, диск, компакт-диск, бобина (катушка), файл для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фонодокументов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;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кадр, рулон для визуальных статических документов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;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компакт-диск, файл для мультимедийных документов.</a:t>
            </a:r>
          </a:p>
        </p:txBody>
      </p:sp>
    </p:spTree>
    <p:extLst>
      <p:ext uri="{BB962C8B-B14F-4D97-AF65-F5344CB8AC3E}">
        <p14:creationId xmlns:p14="http://schemas.microsoft.com/office/powerpoint/2010/main" val="350207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973491"/>
              </p:ext>
            </p:extLst>
          </p:nvPr>
        </p:nvGraphicFramePr>
        <p:xfrm>
          <a:off x="0" y="100041"/>
          <a:ext cx="12247979" cy="8040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590">
                  <a:extLst>
                    <a:ext uri="{9D8B030D-6E8A-4147-A177-3AD203B41FA5}">
                      <a16:colId xmlns:a16="http://schemas.microsoft.com/office/drawing/2014/main" val="1436165607"/>
                    </a:ext>
                  </a:extLst>
                </a:gridCol>
                <a:gridCol w="581644">
                  <a:extLst>
                    <a:ext uri="{9D8B030D-6E8A-4147-A177-3AD203B41FA5}">
                      <a16:colId xmlns:a16="http://schemas.microsoft.com/office/drawing/2014/main" val="4178768245"/>
                    </a:ext>
                  </a:extLst>
                </a:gridCol>
                <a:gridCol w="565477">
                  <a:extLst>
                    <a:ext uri="{9D8B030D-6E8A-4147-A177-3AD203B41FA5}">
                      <a16:colId xmlns:a16="http://schemas.microsoft.com/office/drawing/2014/main" val="3741467060"/>
                    </a:ext>
                  </a:extLst>
                </a:gridCol>
                <a:gridCol w="744755">
                  <a:extLst>
                    <a:ext uri="{9D8B030D-6E8A-4147-A177-3AD203B41FA5}">
                      <a16:colId xmlns:a16="http://schemas.microsoft.com/office/drawing/2014/main" val="4022965082"/>
                    </a:ext>
                  </a:extLst>
                </a:gridCol>
                <a:gridCol w="754992">
                  <a:extLst>
                    <a:ext uri="{9D8B030D-6E8A-4147-A177-3AD203B41FA5}">
                      <a16:colId xmlns:a16="http://schemas.microsoft.com/office/drawing/2014/main" val="3468505934"/>
                    </a:ext>
                  </a:extLst>
                </a:gridCol>
                <a:gridCol w="644735">
                  <a:extLst>
                    <a:ext uri="{9D8B030D-6E8A-4147-A177-3AD203B41FA5}">
                      <a16:colId xmlns:a16="http://schemas.microsoft.com/office/drawing/2014/main" val="374877835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572737266"/>
                    </a:ext>
                  </a:extLst>
                </a:gridCol>
                <a:gridCol w="754757">
                  <a:extLst>
                    <a:ext uri="{9D8B030D-6E8A-4147-A177-3AD203B41FA5}">
                      <a16:colId xmlns:a16="http://schemas.microsoft.com/office/drawing/2014/main" val="1252687210"/>
                    </a:ext>
                  </a:extLst>
                </a:gridCol>
                <a:gridCol w="599090">
                  <a:extLst>
                    <a:ext uri="{9D8B030D-6E8A-4147-A177-3AD203B41FA5}">
                      <a16:colId xmlns:a16="http://schemas.microsoft.com/office/drawing/2014/main" val="71249442"/>
                    </a:ext>
                  </a:extLst>
                </a:gridCol>
                <a:gridCol w="546538">
                  <a:extLst>
                    <a:ext uri="{9D8B030D-6E8A-4147-A177-3AD203B41FA5}">
                      <a16:colId xmlns:a16="http://schemas.microsoft.com/office/drawing/2014/main" val="107215847"/>
                    </a:ext>
                  </a:extLst>
                </a:gridCol>
                <a:gridCol w="802700">
                  <a:extLst>
                    <a:ext uri="{9D8B030D-6E8A-4147-A177-3AD203B41FA5}">
                      <a16:colId xmlns:a16="http://schemas.microsoft.com/office/drawing/2014/main" val="1628244733"/>
                    </a:ext>
                  </a:extLst>
                </a:gridCol>
                <a:gridCol w="466275">
                  <a:extLst>
                    <a:ext uri="{9D8B030D-6E8A-4147-A177-3AD203B41FA5}">
                      <a16:colId xmlns:a16="http://schemas.microsoft.com/office/drawing/2014/main" val="3004824639"/>
                    </a:ext>
                  </a:extLst>
                </a:gridCol>
                <a:gridCol w="749498">
                  <a:extLst>
                    <a:ext uri="{9D8B030D-6E8A-4147-A177-3AD203B41FA5}">
                      <a16:colId xmlns:a16="http://schemas.microsoft.com/office/drawing/2014/main" val="435353445"/>
                    </a:ext>
                  </a:extLst>
                </a:gridCol>
                <a:gridCol w="568612">
                  <a:extLst>
                    <a:ext uri="{9D8B030D-6E8A-4147-A177-3AD203B41FA5}">
                      <a16:colId xmlns:a16="http://schemas.microsoft.com/office/drawing/2014/main" val="1287413445"/>
                    </a:ext>
                  </a:extLst>
                </a:gridCol>
                <a:gridCol w="600807">
                  <a:extLst>
                    <a:ext uri="{9D8B030D-6E8A-4147-A177-3AD203B41FA5}">
                      <a16:colId xmlns:a16="http://schemas.microsoft.com/office/drawing/2014/main" val="2299592829"/>
                    </a:ext>
                  </a:extLst>
                </a:gridCol>
                <a:gridCol w="581109">
                  <a:extLst>
                    <a:ext uri="{9D8B030D-6E8A-4147-A177-3AD203B41FA5}">
                      <a16:colId xmlns:a16="http://schemas.microsoft.com/office/drawing/2014/main" val="195159447"/>
                    </a:ext>
                  </a:extLst>
                </a:gridCol>
                <a:gridCol w="857949">
                  <a:extLst>
                    <a:ext uri="{9D8B030D-6E8A-4147-A177-3AD203B41FA5}">
                      <a16:colId xmlns:a16="http://schemas.microsoft.com/office/drawing/2014/main" val="1424806"/>
                    </a:ext>
                  </a:extLst>
                </a:gridCol>
                <a:gridCol w="491405">
                  <a:extLst>
                    <a:ext uri="{9D8B030D-6E8A-4147-A177-3AD203B41FA5}">
                      <a16:colId xmlns:a16="http://schemas.microsoft.com/office/drawing/2014/main" val="268964784"/>
                    </a:ext>
                  </a:extLst>
                </a:gridCol>
                <a:gridCol w="581109">
                  <a:extLst>
                    <a:ext uri="{9D8B030D-6E8A-4147-A177-3AD203B41FA5}">
                      <a16:colId xmlns:a16="http://schemas.microsoft.com/office/drawing/2014/main" val="3406209152"/>
                    </a:ext>
                  </a:extLst>
                </a:gridCol>
                <a:gridCol w="610657">
                  <a:extLst>
                    <a:ext uri="{9D8B030D-6E8A-4147-A177-3AD203B41FA5}">
                      <a16:colId xmlns:a16="http://schemas.microsoft.com/office/drawing/2014/main" val="172113504"/>
                    </a:ext>
                  </a:extLst>
                </a:gridCol>
              </a:tblGrid>
              <a:tr h="738498">
                <a:tc rowSpan="3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месяца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зарегистрированных пользователей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 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внестационарных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условиях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 gridSpan="6"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Посещения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Удаленные обращения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 gridSpan="5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Выдано документов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Выдано документов из фонда других библиотек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669336"/>
                  </a:ext>
                </a:extLst>
              </a:tr>
              <a:tr h="7384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15-30 лет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Свыше 30 лет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gridSpan="6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4952562"/>
                  </a:ext>
                </a:extLst>
              </a:tr>
              <a:tr h="3512335"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посещений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посещений в стационарных условиях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на массовых мероприятиях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посещений во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внестационарных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условиях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на массовых мероприятиях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Всего выдано документов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Печатные издания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Электронные издания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Аудиовизуальные издания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Инсталированные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документы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числе, полученных по системе МБА, ЭДД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доступных в виртуальных читальных залах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фондов других библиотек)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633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391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18.02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974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893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825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058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405334"/>
              </p:ext>
            </p:extLst>
          </p:nvPr>
        </p:nvGraphicFramePr>
        <p:xfrm>
          <a:off x="231225" y="257212"/>
          <a:ext cx="11771589" cy="4375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995">
                  <a:extLst>
                    <a:ext uri="{9D8B030D-6E8A-4147-A177-3AD203B41FA5}">
                      <a16:colId xmlns:a16="http://schemas.microsoft.com/office/drawing/2014/main" val="1436165607"/>
                    </a:ext>
                  </a:extLst>
                </a:gridCol>
                <a:gridCol w="623926">
                  <a:extLst>
                    <a:ext uri="{9D8B030D-6E8A-4147-A177-3AD203B41FA5}">
                      <a16:colId xmlns:a16="http://schemas.microsoft.com/office/drawing/2014/main" val="4178768245"/>
                    </a:ext>
                  </a:extLst>
                </a:gridCol>
                <a:gridCol w="623926">
                  <a:extLst>
                    <a:ext uri="{9D8B030D-6E8A-4147-A177-3AD203B41FA5}">
                      <a16:colId xmlns:a16="http://schemas.microsoft.com/office/drawing/2014/main" val="3741467060"/>
                    </a:ext>
                  </a:extLst>
                </a:gridCol>
                <a:gridCol w="622710">
                  <a:extLst>
                    <a:ext uri="{9D8B030D-6E8A-4147-A177-3AD203B41FA5}">
                      <a16:colId xmlns:a16="http://schemas.microsoft.com/office/drawing/2014/main" val="4022965082"/>
                    </a:ext>
                  </a:extLst>
                </a:gridCol>
                <a:gridCol w="927228">
                  <a:extLst>
                    <a:ext uri="{9D8B030D-6E8A-4147-A177-3AD203B41FA5}">
                      <a16:colId xmlns:a16="http://schemas.microsoft.com/office/drawing/2014/main" val="3468505934"/>
                    </a:ext>
                  </a:extLst>
                </a:gridCol>
                <a:gridCol w="528308">
                  <a:extLst>
                    <a:ext uri="{9D8B030D-6E8A-4147-A177-3AD203B41FA5}">
                      <a16:colId xmlns:a16="http://schemas.microsoft.com/office/drawing/2014/main" val="3748778355"/>
                    </a:ext>
                  </a:extLst>
                </a:gridCol>
                <a:gridCol w="771466">
                  <a:extLst>
                    <a:ext uri="{9D8B030D-6E8A-4147-A177-3AD203B41FA5}">
                      <a16:colId xmlns:a16="http://schemas.microsoft.com/office/drawing/2014/main" val="1252687210"/>
                    </a:ext>
                  </a:extLst>
                </a:gridCol>
                <a:gridCol w="874280">
                  <a:extLst>
                    <a:ext uri="{9D8B030D-6E8A-4147-A177-3AD203B41FA5}">
                      <a16:colId xmlns:a16="http://schemas.microsoft.com/office/drawing/2014/main" val="71249442"/>
                    </a:ext>
                  </a:extLst>
                </a:gridCol>
                <a:gridCol w="437140">
                  <a:extLst>
                    <a:ext uri="{9D8B030D-6E8A-4147-A177-3AD203B41FA5}">
                      <a16:colId xmlns:a16="http://schemas.microsoft.com/office/drawing/2014/main" val="685049598"/>
                    </a:ext>
                  </a:extLst>
                </a:gridCol>
                <a:gridCol w="437140">
                  <a:extLst>
                    <a:ext uri="{9D8B030D-6E8A-4147-A177-3AD203B41FA5}">
                      <a16:colId xmlns:a16="http://schemas.microsoft.com/office/drawing/2014/main" val="2900411712"/>
                    </a:ext>
                  </a:extLst>
                </a:gridCol>
                <a:gridCol w="437140">
                  <a:extLst>
                    <a:ext uri="{9D8B030D-6E8A-4147-A177-3AD203B41FA5}">
                      <a16:colId xmlns:a16="http://schemas.microsoft.com/office/drawing/2014/main" val="611882584"/>
                    </a:ext>
                  </a:extLst>
                </a:gridCol>
                <a:gridCol w="437140">
                  <a:extLst>
                    <a:ext uri="{9D8B030D-6E8A-4147-A177-3AD203B41FA5}">
                      <a16:colId xmlns:a16="http://schemas.microsoft.com/office/drawing/2014/main" val="2664648525"/>
                    </a:ext>
                  </a:extLst>
                </a:gridCol>
                <a:gridCol w="733955">
                  <a:extLst>
                    <a:ext uri="{9D8B030D-6E8A-4147-A177-3AD203B41FA5}">
                      <a16:colId xmlns:a16="http://schemas.microsoft.com/office/drawing/2014/main" val="1770594392"/>
                    </a:ext>
                  </a:extLst>
                </a:gridCol>
                <a:gridCol w="767255">
                  <a:extLst>
                    <a:ext uri="{9D8B030D-6E8A-4147-A177-3AD203B41FA5}">
                      <a16:colId xmlns:a16="http://schemas.microsoft.com/office/drawing/2014/main" val="1287413445"/>
                    </a:ext>
                  </a:extLst>
                </a:gridCol>
                <a:gridCol w="830318">
                  <a:extLst>
                    <a:ext uri="{9D8B030D-6E8A-4147-A177-3AD203B41FA5}">
                      <a16:colId xmlns:a16="http://schemas.microsoft.com/office/drawing/2014/main" val="2299592829"/>
                    </a:ext>
                  </a:extLst>
                </a:gridCol>
                <a:gridCol w="493986">
                  <a:extLst>
                    <a:ext uri="{9D8B030D-6E8A-4147-A177-3AD203B41FA5}">
                      <a16:colId xmlns:a16="http://schemas.microsoft.com/office/drawing/2014/main" val="1424806"/>
                    </a:ext>
                  </a:extLst>
                </a:gridCol>
                <a:gridCol w="819807">
                  <a:extLst>
                    <a:ext uri="{9D8B030D-6E8A-4147-A177-3AD203B41FA5}">
                      <a16:colId xmlns:a16="http://schemas.microsoft.com/office/drawing/2014/main" val="268964784"/>
                    </a:ext>
                  </a:extLst>
                </a:gridCol>
                <a:gridCol w="882869">
                  <a:extLst>
                    <a:ext uri="{9D8B030D-6E8A-4147-A177-3AD203B41FA5}">
                      <a16:colId xmlns:a16="http://schemas.microsoft.com/office/drawing/2014/main" val="3406209152"/>
                    </a:ext>
                  </a:extLst>
                </a:gridCol>
              </a:tblGrid>
              <a:tr h="793822">
                <a:tc gridSpan="5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Выдано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пользователям до 30 лет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Выдано документов из фонда других библиотек пользователям до 30 лет</a:t>
                      </a:r>
                    </a:p>
                    <a:p>
                      <a:pPr algn="ctr"/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Выдано документов пользователям свыше 30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лет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Выдано справок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направлениям</a:t>
                      </a:r>
                    </a:p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669336"/>
                  </a:ext>
                </a:extLst>
              </a:tr>
              <a:tr h="25416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Всего выдано документов</a:t>
                      </a: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Печатные издания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Электронные издания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Аудиовизуальные издания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Инсталированные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документы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числе, полученных по системе МБА, ЭДД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доступных в виртуальных читальных залах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фондов других библиотек)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Всего выдано документов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Печатные издания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Электронные издания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Аудиовизуальные издания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Инсталированные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документы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15-30 лет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Свыше 30 лет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краеведение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ЗОЖ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экология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384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391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974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195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37750" y="2224831"/>
            <a:ext cx="689009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 </a:t>
            </a:r>
          </a:p>
        </p:txBody>
      </p:sp>
    </p:spTree>
    <p:extLst>
      <p:ext uri="{BB962C8B-B14F-4D97-AF65-F5344CB8AC3E}">
        <p14:creationId xmlns:p14="http://schemas.microsoft.com/office/powerpoint/2010/main" val="86024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Учет в библиотеке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ГОСТ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 7.0.20-2014 «Библиотечная статистика: показатели и единицы исчисления»</a:t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Школа начинающего библиотекаря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678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формы библиотечной статистики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9100" y="1027906"/>
            <a:ext cx="11353800" cy="5665076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1.Первичные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учетные документы для ежедневного заполнения:</a:t>
            </a:r>
          </a:p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Формуляр читателя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предназначен для учета читателя библиотеки, контроля и учета выданных ему и возвращенных им произведений печати и других документов и анализа чтения;</a:t>
            </a:r>
          </a:p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Карточка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регистрации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пользователей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предназначена для  учета читателя библиотеки и анализа сведений о нем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Тетрадь регистрации пользователей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Книжный формуляр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предназначен для учета и контроля за выданным и возвращенным  пользователем (читателем, абонентом) документом  и анализа его использования;</a:t>
            </a:r>
          </a:p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Лист 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(Тетрадь) ежедневной статистики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предназначен для ежедневного  учета показателей количества посещений, обращений и выдачи документов пользователям по отраслям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знаний;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Лист (Тетрадь) «Учет количества запросов» или «Журнал справок и консультаций»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предназначен для учета запросов всего: справок и консультаций;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предназначен для учета и анализа мероприятия, проводимого библиотекой;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Счетчики посещений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www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-сайта библиотеки.</a:t>
            </a:r>
          </a:p>
        </p:txBody>
      </p:sp>
    </p:spTree>
    <p:extLst>
      <p:ext uri="{BB962C8B-B14F-4D97-AF65-F5344CB8AC3E}">
        <p14:creationId xmlns:p14="http://schemas.microsoft.com/office/powerpoint/2010/main" val="3019977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Вторичные документы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Дневник работы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библиотеки;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Отчёт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государственному (муниципальному)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заданию;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Отчёты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работе библиотек за какой-либо период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времени;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Статистическая форма №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6–НК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Планы и отчеты о работе библиотек за период времени (месячные, квартальные, годовые, тематические и др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986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153608"/>
              </p:ext>
            </p:extLst>
          </p:nvPr>
        </p:nvGraphicFramePr>
        <p:xfrm>
          <a:off x="798786" y="157655"/>
          <a:ext cx="11035862" cy="6505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17931">
                  <a:extLst>
                    <a:ext uri="{9D8B030D-6E8A-4147-A177-3AD203B41FA5}">
                      <a16:colId xmlns:a16="http://schemas.microsoft.com/office/drawing/2014/main" val="672136924"/>
                    </a:ext>
                  </a:extLst>
                </a:gridCol>
                <a:gridCol w="5517931">
                  <a:extLst>
                    <a:ext uri="{9D8B030D-6E8A-4147-A177-3AD203B41FA5}">
                      <a16:colId xmlns:a16="http://schemas.microsoft.com/office/drawing/2014/main" val="197851890"/>
                    </a:ext>
                  </a:extLst>
                </a:gridCol>
              </a:tblGrid>
              <a:tr h="1448713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Заметки библиотекаря</a:t>
                      </a:r>
                    </a:p>
                    <a:p>
                      <a:pPr algn="l"/>
                      <a:r>
                        <a:rPr lang="ru-RU" b="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Звонили: 27.07.24 г. (отметка о задолженности)</a:t>
                      </a:r>
                      <a:endParaRPr lang="ru-RU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ФОРМУЛЯР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ЧИТАТЕЛЯ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8169303"/>
                  </a:ext>
                </a:extLst>
              </a:tr>
              <a:tr h="505719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читательского билета____________________</a:t>
                      </a:r>
                    </a:p>
                    <a:p>
                      <a:r>
                        <a:rPr lang="ru-RU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Фамилия___</a:t>
                      </a:r>
                      <a:r>
                        <a:rPr lang="ru-RU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Петров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_______________________</a:t>
                      </a:r>
                    </a:p>
                    <a:p>
                      <a:r>
                        <a:rPr lang="ru-RU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Имя___</a:t>
                      </a:r>
                      <a:r>
                        <a:rPr lang="ru-RU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Александр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_________________________</a:t>
                      </a:r>
                    </a:p>
                    <a:p>
                      <a:r>
                        <a:rPr lang="ru-RU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Отчество____</a:t>
                      </a:r>
                      <a:r>
                        <a:rPr lang="ru-RU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Сергеевич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 прописки (код)______________________</a:t>
                      </a:r>
                      <a:endParaRPr lang="en-US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_________________________________________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Возрастная категория (код)__________________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категория______________________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_________________________________________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Состоит читателем библиотеки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_____________________________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записи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_15.06.2024_____________________</a:t>
                      </a:r>
                    </a:p>
                    <a:p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перерегистрации_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11.01. 2025 г.___________</a:t>
                      </a:r>
                    </a:p>
                    <a:p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Правила библиотеки обязуюсь выполнять.</a:t>
                      </a:r>
                    </a:p>
                    <a:p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</a:t>
                      </a:r>
                      <a:r>
                        <a:rPr lang="ru-RU" u="sng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Петров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</a:t>
                      </a:r>
                    </a:p>
                    <a:p>
                      <a:pPr algn="ctr"/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Подпись читателя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3756901"/>
                  </a:ext>
                </a:extLst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802573"/>
              </p:ext>
            </p:extLst>
          </p:nvPr>
        </p:nvGraphicFramePr>
        <p:xfrm>
          <a:off x="6337737" y="851338"/>
          <a:ext cx="4803228" cy="10804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506">
                  <a:extLst>
                    <a:ext uri="{9D8B030D-6E8A-4147-A177-3AD203B41FA5}">
                      <a16:colId xmlns:a16="http://schemas.microsoft.com/office/drawing/2014/main" val="4056848550"/>
                    </a:ext>
                  </a:extLst>
                </a:gridCol>
                <a:gridCol w="718910">
                  <a:extLst>
                    <a:ext uri="{9D8B030D-6E8A-4147-A177-3AD203B41FA5}">
                      <a16:colId xmlns:a16="http://schemas.microsoft.com/office/drawing/2014/main" val="3968611983"/>
                    </a:ext>
                  </a:extLst>
                </a:gridCol>
                <a:gridCol w="690530">
                  <a:extLst>
                    <a:ext uri="{9D8B030D-6E8A-4147-A177-3AD203B41FA5}">
                      <a16:colId xmlns:a16="http://schemas.microsoft.com/office/drawing/2014/main" val="1815085436"/>
                    </a:ext>
                  </a:extLst>
                </a:gridCol>
                <a:gridCol w="728368">
                  <a:extLst>
                    <a:ext uri="{9D8B030D-6E8A-4147-A177-3AD203B41FA5}">
                      <a16:colId xmlns:a16="http://schemas.microsoft.com/office/drawing/2014/main" val="338294222"/>
                    </a:ext>
                  </a:extLst>
                </a:gridCol>
                <a:gridCol w="737824">
                  <a:extLst>
                    <a:ext uri="{9D8B030D-6E8A-4147-A177-3AD203B41FA5}">
                      <a16:colId xmlns:a16="http://schemas.microsoft.com/office/drawing/2014/main" val="506166997"/>
                    </a:ext>
                  </a:extLst>
                </a:gridCol>
                <a:gridCol w="599090">
                  <a:extLst>
                    <a:ext uri="{9D8B030D-6E8A-4147-A177-3AD203B41FA5}">
                      <a16:colId xmlns:a16="http://schemas.microsoft.com/office/drawing/2014/main" val="3197943818"/>
                    </a:ext>
                  </a:extLst>
                </a:gridCol>
              </a:tblGrid>
              <a:tr h="71470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22222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50321"/>
                  </a:ext>
                </a:extLst>
              </a:tr>
              <a:tr h="30460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Рег. №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476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333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9221" y="669487"/>
            <a:ext cx="10515600" cy="544753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buNone/>
            </a:pP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инвалид, </a:t>
            </a:r>
            <a:endParaRPr lang="ru-RU" sz="3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 fontAlgn="base">
              <a:buNone/>
            </a:pP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 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руководитель</a:t>
            </a:r>
            <a:r>
              <a:rPr lang="ru-RU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 marL="0" indent="0" algn="just" fontAlgn="base">
              <a:buNone/>
            </a:pP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РДЧ</a:t>
            </a:r>
            <a:r>
              <a:rPr lang="ru-RU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руководитель детского чтения, </a:t>
            </a:r>
            <a:endParaRPr lang="ru-RU" sz="3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 fontAlgn="base">
              <a:buNone/>
            </a:pP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пенсионер </a:t>
            </a:r>
            <a:endParaRPr lang="ru-RU" sz="3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 fontAlgn="base">
              <a:buNone/>
            </a:pPr>
            <a:r>
              <a:rPr lang="ru-RU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Возраст 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читателя может указываться в некоторых подразделениях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сиглами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дети, 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Ю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юношество, 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взрослые.</a:t>
            </a:r>
          </a:p>
          <a:p>
            <a:pPr marL="0" indent="0" algn="just">
              <a:buNone/>
            </a:pPr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975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0213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Внутренняя часть формуляра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3344883"/>
              </p:ext>
            </p:extLst>
          </p:nvPr>
        </p:nvGraphicFramePr>
        <p:xfrm>
          <a:off x="838200" y="767257"/>
          <a:ext cx="10515600" cy="577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724">
                  <a:extLst>
                    <a:ext uri="{9D8B030D-6E8A-4147-A177-3AD203B41FA5}">
                      <a16:colId xmlns:a16="http://schemas.microsoft.com/office/drawing/2014/main" val="1854773015"/>
                    </a:ext>
                  </a:extLst>
                </a:gridCol>
                <a:gridCol w="1713186">
                  <a:extLst>
                    <a:ext uri="{9D8B030D-6E8A-4147-A177-3AD203B41FA5}">
                      <a16:colId xmlns:a16="http://schemas.microsoft.com/office/drawing/2014/main" val="1141795211"/>
                    </a:ext>
                  </a:extLst>
                </a:gridCol>
                <a:gridCol w="956442">
                  <a:extLst>
                    <a:ext uri="{9D8B030D-6E8A-4147-A177-3AD203B41FA5}">
                      <a16:colId xmlns:a16="http://schemas.microsoft.com/office/drawing/2014/main" val="1953101839"/>
                    </a:ext>
                  </a:extLst>
                </a:gridCol>
                <a:gridCol w="3342289">
                  <a:extLst>
                    <a:ext uri="{9D8B030D-6E8A-4147-A177-3AD203B41FA5}">
                      <a16:colId xmlns:a16="http://schemas.microsoft.com/office/drawing/2014/main" val="360623724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585993391"/>
                    </a:ext>
                  </a:extLst>
                </a:gridCol>
                <a:gridCol w="1862959">
                  <a:extLst>
                    <a:ext uri="{9D8B030D-6E8A-4147-A177-3AD203B41FA5}">
                      <a16:colId xmlns:a16="http://schemas.microsoft.com/office/drawing/2014/main" val="4096611659"/>
                    </a:ext>
                  </a:extLst>
                </a:gridCol>
              </a:tblGrid>
              <a:tr h="116272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возврата 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книги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Инвентарный номер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АВТОР И ЗАГЛАВИЕ КНИГИ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Роспись читателя в получении книги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Роспись библиотекаря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147648"/>
                  </a:ext>
                </a:extLst>
              </a:tr>
              <a:tr h="321924"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год,  № 36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924188"/>
                  </a:ext>
                </a:extLst>
              </a:tr>
              <a:tr h="32192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25/01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64182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63.3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Пятанов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Ю.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Кстовские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зори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Петров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Авдеева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623082"/>
                  </a:ext>
                </a:extLst>
              </a:tr>
              <a:tr h="79017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26/01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посещение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280063"/>
                  </a:ext>
                </a:extLst>
              </a:tr>
              <a:tr h="32192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8/02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б/н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 мир 2021 год, №1,2,3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Петров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Авдеева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530086"/>
                  </a:ext>
                </a:extLst>
              </a:tr>
              <a:tr h="55605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10/02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продлено по телефону</a:t>
                      </a: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784313"/>
                  </a:ext>
                </a:extLst>
              </a:tr>
              <a:tr h="55605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20/02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б/н</a:t>
                      </a:r>
                    </a:p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Газета «Маяк» январь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2025 г.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Петров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7393690"/>
                  </a:ext>
                </a:extLst>
              </a:tr>
              <a:tr h="556050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б/н</a:t>
                      </a:r>
                    </a:p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Газета «Маяк»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февраль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2025, №36, 38, 41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Петров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396728"/>
                  </a:ext>
                </a:extLst>
              </a:tr>
              <a:tr h="375245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36830" indent="173355" algn="ctr">
                        <a:lnSpc>
                          <a:spcPct val="128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б/н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36830" indent="173355" algn="ctr">
                        <a:lnSpc>
                          <a:spcPct val="128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36830" indent="173355" algn="just">
                        <a:lnSpc>
                          <a:spcPct val="128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Юный техник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2024,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№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1,2,5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Петров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781361"/>
                  </a:ext>
                </a:extLst>
              </a:tr>
              <a:tr h="321924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522751"/>
                  </a:ext>
                </a:extLst>
              </a:tr>
              <a:tr h="321924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716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363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693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Тетрадь регистрации пользователей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3386720"/>
              </p:ext>
            </p:extLst>
          </p:nvPr>
        </p:nvGraphicFramePr>
        <p:xfrm>
          <a:off x="838200" y="1072053"/>
          <a:ext cx="10515600" cy="69452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1634">
                  <a:extLst>
                    <a:ext uri="{9D8B030D-6E8A-4147-A177-3AD203B41FA5}">
                      <a16:colId xmlns:a16="http://schemas.microsoft.com/office/drawing/2014/main" val="4023281988"/>
                    </a:ext>
                  </a:extLst>
                </a:gridCol>
                <a:gridCol w="2596056">
                  <a:extLst>
                    <a:ext uri="{9D8B030D-6E8A-4147-A177-3AD203B41FA5}">
                      <a16:colId xmlns:a16="http://schemas.microsoft.com/office/drawing/2014/main" val="3639692217"/>
                    </a:ext>
                  </a:extLst>
                </a:gridCol>
                <a:gridCol w="3249010">
                  <a:extLst>
                    <a:ext uri="{9D8B030D-6E8A-4147-A177-3AD203B41FA5}">
                      <a16:colId xmlns:a16="http://schemas.microsoft.com/office/drawing/2014/main" val="396890412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188027792"/>
                    </a:ext>
                  </a:extLst>
                </a:gridCol>
              </a:tblGrid>
              <a:tr h="1066807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регистрации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Порядковый номер читательского формуляра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Фамилия, имя Отчество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Примечания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538986"/>
                  </a:ext>
                </a:extLst>
              </a:tr>
              <a:tr h="746765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9.01.2023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Сидоров Станислав Владимирович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314452"/>
                  </a:ext>
                </a:extLst>
              </a:tr>
              <a:tr h="432650">
                <a:tc>
                  <a:txBody>
                    <a:bodyPr/>
                    <a:lstStyle/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Алексеева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Татьяна Ивановна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426428"/>
                  </a:ext>
                </a:extLst>
              </a:tr>
              <a:tr h="43265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10.01.2023</a:t>
                      </a:r>
                    </a:p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Фролов </a:t>
                      </a:r>
                      <a:r>
                        <a:rPr lang="ru-RU" sz="2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Владимир Михайлович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280583"/>
                  </a:ext>
                </a:extLst>
              </a:tr>
              <a:tr h="432650">
                <a:tc>
                  <a:txBody>
                    <a:bodyPr/>
                    <a:lstStyle/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4….35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……………………..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029721"/>
                  </a:ext>
                </a:extLst>
              </a:tr>
              <a:tr h="43265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11.01.2023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Петров Александр Сергеевич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990755"/>
                  </a:ext>
                </a:extLst>
              </a:tr>
              <a:tr h="43265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766837"/>
                  </a:ext>
                </a:extLst>
              </a:tr>
              <a:tr h="43265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416967"/>
                  </a:ext>
                </a:extLst>
              </a:tr>
              <a:tr h="43265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34628"/>
                  </a:ext>
                </a:extLst>
              </a:tr>
              <a:tr h="43265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666295"/>
                  </a:ext>
                </a:extLst>
              </a:tr>
              <a:tr h="43265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974648"/>
                  </a:ext>
                </a:extLst>
              </a:tr>
              <a:tr h="43265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66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003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216" y="270970"/>
            <a:ext cx="4514850" cy="62769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5120" y="270970"/>
            <a:ext cx="4661666" cy="627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3552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8606</TotalTime>
  <Words>1214</Words>
  <Application>Microsoft Office PowerPoint</Application>
  <PresentationFormat>Широкоэкранный</PresentationFormat>
  <Paragraphs>298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Тема Office</vt:lpstr>
      <vt:lpstr>МБУК «ЦБС» Кстовского муниципального округа  Статистика и отчетность в библиотеке: современные требования</vt:lpstr>
      <vt:lpstr>Учет в библиотеке  ГОСТ Р 7.0.20-2014 «Библиотечная статистика: показатели и единицы исчисления» </vt:lpstr>
      <vt:lpstr>Основные формы библиотечной статистики </vt:lpstr>
      <vt:lpstr>Вторичные документы</vt:lpstr>
      <vt:lpstr>Презентация PowerPoint</vt:lpstr>
      <vt:lpstr>Презентация PowerPoint</vt:lpstr>
      <vt:lpstr>Внутренняя часть формуляра</vt:lpstr>
      <vt:lpstr>Тетрадь регистрации пользователей</vt:lpstr>
      <vt:lpstr>Презентация PowerPoint</vt:lpstr>
      <vt:lpstr>Регистрационная карточка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Учет  справочно-библиографического обслуживания  в соответствии   с требованиями ГОСТа 7.0.20-2014</dc:title>
  <dc:creator>User</dc:creator>
  <cp:lastModifiedBy>User</cp:lastModifiedBy>
  <cp:revision>184</cp:revision>
  <dcterms:created xsi:type="dcterms:W3CDTF">2019-02-15T05:52:46Z</dcterms:created>
  <dcterms:modified xsi:type="dcterms:W3CDTF">2025-02-19T05:23:52Z</dcterms:modified>
</cp:coreProperties>
</file>