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6" r:id="rId3"/>
    <p:sldId id="302" r:id="rId4"/>
    <p:sldId id="314" r:id="rId5"/>
    <p:sldId id="315" r:id="rId6"/>
    <p:sldId id="312" r:id="rId7"/>
    <p:sldId id="303" r:id="rId8"/>
    <p:sldId id="305" r:id="rId9"/>
    <p:sldId id="324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06" r:id="rId18"/>
    <p:sldId id="308" r:id="rId19"/>
    <p:sldId id="27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4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7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5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72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50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6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28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8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59FE-0600-4F04-9D1D-114AC110678A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2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1131" y="662152"/>
            <a:ext cx="10489324" cy="13648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МБУК «ЦБС»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Кстовского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и отчетность в библиотеке: современные требования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начинающего библиотекаря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49" y="2396359"/>
            <a:ext cx="4312009" cy="3780603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195806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07" y="581819"/>
            <a:ext cx="5594131" cy="622486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8016875" y="365125"/>
            <a:ext cx="4175125" cy="4333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Регистрационная карточка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4294967295"/>
          </p:nvPr>
        </p:nvSpPr>
        <p:spPr>
          <a:xfrm>
            <a:off x="7104993" y="798513"/>
            <a:ext cx="4256690" cy="56131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</a:t>
            </a: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читателя________________________________________________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библиотекаря (регистратора)________________________________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</a:t>
            </a:r>
          </a:p>
          <a:p>
            <a:pPr marL="0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18" y="1019503"/>
            <a:ext cx="4348234" cy="38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131" y="751344"/>
            <a:ext cx="1118300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Единицей подсчета количества книг и брошюр является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каждое отдельное издание (книга, брошюра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каждое издание, входящее в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конволют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каждый отдельный том (выпуск, часть) многотомного издания, имеющий индивидуальное заглавие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каждая из брошюр, выпущенная в объединяющей их издательской папке, обложке, манжетке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каждая книга и брошюра, входящая в книжную серию (нумерованную или ненумерованную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отдельно изданное приложение к книге и брошюре, имеющее индивидуальное заглавие и самостоятельное значение.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6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3282" y="156602"/>
            <a:ext cx="100583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Единицей подсчета количества журналов и продолжающихся изданий является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номер, том, выпуск, изданные по отдельности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комплект номеров, томов, выпусков, переплетенных в один блок издателем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периодическое приложение к журналу, имеющее индивидуальное заглавие и собственную нумерацию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каждая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серия продолжающегося издания, имеющая индивидуальное заглавие и собственную нумерацию выпусков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3282" y="3942254"/>
            <a:ext cx="1035268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Единицей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подсчета количества газет является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годовой комплект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номер/выпуск однодневных (разовых) газет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отдельно изданное приложение к газете, имеющее индивидуальное заглавие, собственную нумерацию и выходные сведения.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7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3683" y="890522"/>
            <a:ext cx="10352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6951" y="1226936"/>
            <a:ext cx="9490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Единицей подсчета количества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изоизданий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является: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каждый отдельно выпущенный том, выпуск альбома, продолжающегося или листового издания, имеющий индивидуальное заглавие;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лист, открытка, плакат, фотографический документ, гравюра, ксилография, литография, линогравюра, офорт, эстамп, лубочное издание, олеография, художественная репродукция, экслибрис, не объединенные издательской папкой (обложкой, манжеткой, коробкой);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группа листовых документов, комплект кадров, фотодокументов,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изоизданий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объединенных издательской папкой (обложкой, манжеткой, оберткой).</a:t>
            </a:r>
          </a:p>
        </p:txBody>
      </p:sp>
    </p:spTree>
    <p:extLst>
      <p:ext uri="{BB962C8B-B14F-4D97-AF65-F5344CB8AC3E}">
        <p14:creationId xmlns:p14="http://schemas.microsoft.com/office/powerpoint/2010/main" val="19924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6951" y="889844"/>
            <a:ext cx="973257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Единицей подсчета количества картографических изданий являются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карта, карта-схема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атлас, том многотомного издания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атлас, состоящий из отдельных нумерованных или датированных выпусков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каждый выпуск серийного издания карты или атласа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карта, изданная на нескольких листах (подлежащих склейке) и объединенная общим заглавием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многотомное (многолистовое) картографическое издание, имеющее общее заглавие.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1034" y="1125481"/>
            <a:ext cx="107310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Единицей подсчета количества нотных изданий является: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самостоятельное нотное издание;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партия (голос), партитура и клавир, изданные раздельно;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партии (голоса), объединенные с партитурой (клавиром) в одном издании;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партии, объединенные издательской папкой (обложкой).</a:t>
            </a:r>
          </a:p>
        </p:txBody>
      </p:sp>
    </p:spTree>
    <p:extLst>
      <p:ext uri="{BB962C8B-B14F-4D97-AF65-F5344CB8AC3E}">
        <p14:creationId xmlns:p14="http://schemas.microsoft.com/office/powerpoint/2010/main" val="12027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6648" y="889844"/>
            <a:ext cx="95749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Подсчет аудиовизуальных документов осуществляется как в целом, так и по отдельным видам: кинодокументы, звукозаписи, мультимедийные документы (на съемных носителях и локальные), визуальные статические документы (слайды, диафильмы и диапозитивы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Единицей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подсчета количества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аудиовизуальных документов является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кассета, бобина (катушка), файл для видеодокументов и кинодокументов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кассета, диск, компакт-диск, бобина (катушка), файл для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фонодокументов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кадр, рулон для визуальных статических документов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компакт-диск, файл для мультимедийных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35020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73491"/>
              </p:ext>
            </p:extLst>
          </p:nvPr>
        </p:nvGraphicFramePr>
        <p:xfrm>
          <a:off x="0" y="100041"/>
          <a:ext cx="12247979" cy="804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590">
                  <a:extLst>
                    <a:ext uri="{9D8B030D-6E8A-4147-A177-3AD203B41FA5}">
                      <a16:colId xmlns:a16="http://schemas.microsoft.com/office/drawing/2014/main" val="1436165607"/>
                    </a:ext>
                  </a:extLst>
                </a:gridCol>
                <a:gridCol w="581644">
                  <a:extLst>
                    <a:ext uri="{9D8B030D-6E8A-4147-A177-3AD203B41FA5}">
                      <a16:colId xmlns:a16="http://schemas.microsoft.com/office/drawing/2014/main" val="4178768245"/>
                    </a:ext>
                  </a:extLst>
                </a:gridCol>
                <a:gridCol w="565477">
                  <a:extLst>
                    <a:ext uri="{9D8B030D-6E8A-4147-A177-3AD203B41FA5}">
                      <a16:colId xmlns:a16="http://schemas.microsoft.com/office/drawing/2014/main" val="3741467060"/>
                    </a:ext>
                  </a:extLst>
                </a:gridCol>
                <a:gridCol w="744755">
                  <a:extLst>
                    <a:ext uri="{9D8B030D-6E8A-4147-A177-3AD203B41FA5}">
                      <a16:colId xmlns:a16="http://schemas.microsoft.com/office/drawing/2014/main" val="4022965082"/>
                    </a:ext>
                  </a:extLst>
                </a:gridCol>
                <a:gridCol w="754992">
                  <a:extLst>
                    <a:ext uri="{9D8B030D-6E8A-4147-A177-3AD203B41FA5}">
                      <a16:colId xmlns:a16="http://schemas.microsoft.com/office/drawing/2014/main" val="3468505934"/>
                    </a:ext>
                  </a:extLst>
                </a:gridCol>
                <a:gridCol w="644735">
                  <a:extLst>
                    <a:ext uri="{9D8B030D-6E8A-4147-A177-3AD203B41FA5}">
                      <a16:colId xmlns:a16="http://schemas.microsoft.com/office/drawing/2014/main" val="37487783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72737266"/>
                    </a:ext>
                  </a:extLst>
                </a:gridCol>
                <a:gridCol w="754757">
                  <a:extLst>
                    <a:ext uri="{9D8B030D-6E8A-4147-A177-3AD203B41FA5}">
                      <a16:colId xmlns:a16="http://schemas.microsoft.com/office/drawing/2014/main" val="1252687210"/>
                    </a:ext>
                  </a:extLst>
                </a:gridCol>
                <a:gridCol w="599090">
                  <a:extLst>
                    <a:ext uri="{9D8B030D-6E8A-4147-A177-3AD203B41FA5}">
                      <a16:colId xmlns:a16="http://schemas.microsoft.com/office/drawing/2014/main" val="71249442"/>
                    </a:ext>
                  </a:extLst>
                </a:gridCol>
                <a:gridCol w="546538">
                  <a:extLst>
                    <a:ext uri="{9D8B030D-6E8A-4147-A177-3AD203B41FA5}">
                      <a16:colId xmlns:a16="http://schemas.microsoft.com/office/drawing/2014/main" val="107215847"/>
                    </a:ext>
                  </a:extLst>
                </a:gridCol>
                <a:gridCol w="802700">
                  <a:extLst>
                    <a:ext uri="{9D8B030D-6E8A-4147-A177-3AD203B41FA5}">
                      <a16:colId xmlns:a16="http://schemas.microsoft.com/office/drawing/2014/main" val="1628244733"/>
                    </a:ext>
                  </a:extLst>
                </a:gridCol>
                <a:gridCol w="466275">
                  <a:extLst>
                    <a:ext uri="{9D8B030D-6E8A-4147-A177-3AD203B41FA5}">
                      <a16:colId xmlns:a16="http://schemas.microsoft.com/office/drawing/2014/main" val="3004824639"/>
                    </a:ext>
                  </a:extLst>
                </a:gridCol>
                <a:gridCol w="749498">
                  <a:extLst>
                    <a:ext uri="{9D8B030D-6E8A-4147-A177-3AD203B41FA5}">
                      <a16:colId xmlns:a16="http://schemas.microsoft.com/office/drawing/2014/main" val="435353445"/>
                    </a:ext>
                  </a:extLst>
                </a:gridCol>
                <a:gridCol w="568612">
                  <a:extLst>
                    <a:ext uri="{9D8B030D-6E8A-4147-A177-3AD203B41FA5}">
                      <a16:colId xmlns:a16="http://schemas.microsoft.com/office/drawing/2014/main" val="1287413445"/>
                    </a:ext>
                  </a:extLst>
                </a:gridCol>
                <a:gridCol w="600807">
                  <a:extLst>
                    <a:ext uri="{9D8B030D-6E8A-4147-A177-3AD203B41FA5}">
                      <a16:colId xmlns:a16="http://schemas.microsoft.com/office/drawing/2014/main" val="2299592829"/>
                    </a:ext>
                  </a:extLst>
                </a:gridCol>
                <a:gridCol w="581109">
                  <a:extLst>
                    <a:ext uri="{9D8B030D-6E8A-4147-A177-3AD203B41FA5}">
                      <a16:colId xmlns:a16="http://schemas.microsoft.com/office/drawing/2014/main" val="195159447"/>
                    </a:ext>
                  </a:extLst>
                </a:gridCol>
                <a:gridCol w="857949">
                  <a:extLst>
                    <a:ext uri="{9D8B030D-6E8A-4147-A177-3AD203B41FA5}">
                      <a16:colId xmlns:a16="http://schemas.microsoft.com/office/drawing/2014/main" val="1424806"/>
                    </a:ext>
                  </a:extLst>
                </a:gridCol>
                <a:gridCol w="491405">
                  <a:extLst>
                    <a:ext uri="{9D8B030D-6E8A-4147-A177-3AD203B41FA5}">
                      <a16:colId xmlns:a16="http://schemas.microsoft.com/office/drawing/2014/main" val="268964784"/>
                    </a:ext>
                  </a:extLst>
                </a:gridCol>
                <a:gridCol w="581109">
                  <a:extLst>
                    <a:ext uri="{9D8B030D-6E8A-4147-A177-3AD203B41FA5}">
                      <a16:colId xmlns:a16="http://schemas.microsoft.com/office/drawing/2014/main" val="3406209152"/>
                    </a:ext>
                  </a:extLst>
                </a:gridCol>
                <a:gridCol w="610657">
                  <a:extLst>
                    <a:ext uri="{9D8B030D-6E8A-4147-A177-3AD203B41FA5}">
                      <a16:colId xmlns:a16="http://schemas.microsoft.com/office/drawing/2014/main" val="172113504"/>
                    </a:ext>
                  </a:extLst>
                </a:gridCol>
              </a:tblGrid>
              <a:tr h="738498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месяца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зарегистрированных пользователей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внестационарных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условиях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Удаленные обращения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документов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документов из фонда других библиотек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669336"/>
                  </a:ext>
                </a:extLst>
              </a:tr>
              <a:tr h="738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15-30 лет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30 лет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952562"/>
                  </a:ext>
                </a:extLst>
              </a:tr>
              <a:tr h="3512335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посещений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посещений в стационарных условиях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на массовых мероприятиях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посещений во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внестационарных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условиях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на массовых мероприятиях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выдано документов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Печатные издания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Электронные издания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Аудиовизуальные издания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Инсталированные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документы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числе, полученных по системе МБА, ЭДД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доступных в виртуальных читальных залах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фондов других библиотек)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3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39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7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893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825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05334"/>
              </p:ext>
            </p:extLst>
          </p:nvPr>
        </p:nvGraphicFramePr>
        <p:xfrm>
          <a:off x="231225" y="257212"/>
          <a:ext cx="11771589" cy="4375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995">
                  <a:extLst>
                    <a:ext uri="{9D8B030D-6E8A-4147-A177-3AD203B41FA5}">
                      <a16:colId xmlns:a16="http://schemas.microsoft.com/office/drawing/2014/main" val="1436165607"/>
                    </a:ext>
                  </a:extLst>
                </a:gridCol>
                <a:gridCol w="623926">
                  <a:extLst>
                    <a:ext uri="{9D8B030D-6E8A-4147-A177-3AD203B41FA5}">
                      <a16:colId xmlns:a16="http://schemas.microsoft.com/office/drawing/2014/main" val="4178768245"/>
                    </a:ext>
                  </a:extLst>
                </a:gridCol>
                <a:gridCol w="623926">
                  <a:extLst>
                    <a:ext uri="{9D8B030D-6E8A-4147-A177-3AD203B41FA5}">
                      <a16:colId xmlns:a16="http://schemas.microsoft.com/office/drawing/2014/main" val="3741467060"/>
                    </a:ext>
                  </a:extLst>
                </a:gridCol>
                <a:gridCol w="622710">
                  <a:extLst>
                    <a:ext uri="{9D8B030D-6E8A-4147-A177-3AD203B41FA5}">
                      <a16:colId xmlns:a16="http://schemas.microsoft.com/office/drawing/2014/main" val="4022965082"/>
                    </a:ext>
                  </a:extLst>
                </a:gridCol>
                <a:gridCol w="927228">
                  <a:extLst>
                    <a:ext uri="{9D8B030D-6E8A-4147-A177-3AD203B41FA5}">
                      <a16:colId xmlns:a16="http://schemas.microsoft.com/office/drawing/2014/main" val="3468505934"/>
                    </a:ext>
                  </a:extLst>
                </a:gridCol>
                <a:gridCol w="528308">
                  <a:extLst>
                    <a:ext uri="{9D8B030D-6E8A-4147-A177-3AD203B41FA5}">
                      <a16:colId xmlns:a16="http://schemas.microsoft.com/office/drawing/2014/main" val="3748778355"/>
                    </a:ext>
                  </a:extLst>
                </a:gridCol>
                <a:gridCol w="771466">
                  <a:extLst>
                    <a:ext uri="{9D8B030D-6E8A-4147-A177-3AD203B41FA5}">
                      <a16:colId xmlns:a16="http://schemas.microsoft.com/office/drawing/2014/main" val="1252687210"/>
                    </a:ext>
                  </a:extLst>
                </a:gridCol>
                <a:gridCol w="874280">
                  <a:extLst>
                    <a:ext uri="{9D8B030D-6E8A-4147-A177-3AD203B41FA5}">
                      <a16:colId xmlns:a16="http://schemas.microsoft.com/office/drawing/2014/main" val="71249442"/>
                    </a:ext>
                  </a:extLst>
                </a:gridCol>
                <a:gridCol w="437140">
                  <a:extLst>
                    <a:ext uri="{9D8B030D-6E8A-4147-A177-3AD203B41FA5}">
                      <a16:colId xmlns:a16="http://schemas.microsoft.com/office/drawing/2014/main" val="685049598"/>
                    </a:ext>
                  </a:extLst>
                </a:gridCol>
                <a:gridCol w="437140">
                  <a:extLst>
                    <a:ext uri="{9D8B030D-6E8A-4147-A177-3AD203B41FA5}">
                      <a16:colId xmlns:a16="http://schemas.microsoft.com/office/drawing/2014/main" val="2900411712"/>
                    </a:ext>
                  </a:extLst>
                </a:gridCol>
                <a:gridCol w="437140">
                  <a:extLst>
                    <a:ext uri="{9D8B030D-6E8A-4147-A177-3AD203B41FA5}">
                      <a16:colId xmlns:a16="http://schemas.microsoft.com/office/drawing/2014/main" val="611882584"/>
                    </a:ext>
                  </a:extLst>
                </a:gridCol>
                <a:gridCol w="437140">
                  <a:extLst>
                    <a:ext uri="{9D8B030D-6E8A-4147-A177-3AD203B41FA5}">
                      <a16:colId xmlns:a16="http://schemas.microsoft.com/office/drawing/2014/main" val="2664648525"/>
                    </a:ext>
                  </a:extLst>
                </a:gridCol>
                <a:gridCol w="733955">
                  <a:extLst>
                    <a:ext uri="{9D8B030D-6E8A-4147-A177-3AD203B41FA5}">
                      <a16:colId xmlns:a16="http://schemas.microsoft.com/office/drawing/2014/main" val="1770594392"/>
                    </a:ext>
                  </a:extLst>
                </a:gridCol>
                <a:gridCol w="767255">
                  <a:extLst>
                    <a:ext uri="{9D8B030D-6E8A-4147-A177-3AD203B41FA5}">
                      <a16:colId xmlns:a16="http://schemas.microsoft.com/office/drawing/2014/main" val="1287413445"/>
                    </a:ext>
                  </a:extLst>
                </a:gridCol>
                <a:gridCol w="830318">
                  <a:extLst>
                    <a:ext uri="{9D8B030D-6E8A-4147-A177-3AD203B41FA5}">
                      <a16:colId xmlns:a16="http://schemas.microsoft.com/office/drawing/2014/main" val="2299592829"/>
                    </a:ext>
                  </a:extLst>
                </a:gridCol>
                <a:gridCol w="493986">
                  <a:extLst>
                    <a:ext uri="{9D8B030D-6E8A-4147-A177-3AD203B41FA5}">
                      <a16:colId xmlns:a16="http://schemas.microsoft.com/office/drawing/2014/main" val="1424806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268964784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3406209152"/>
                    </a:ext>
                  </a:extLst>
                </a:gridCol>
              </a:tblGrid>
              <a:tr h="79382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пользователям до 30 лет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документов из фонда других библиотек пользователям до 30 лет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документов пользователям свыше 30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справок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направлениям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669336"/>
                  </a:ext>
                </a:extLst>
              </a:tr>
              <a:tr h="2541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выдано документов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Печатные издания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Электронные издания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Аудиовизуальные издания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Инсталированные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документы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числе, полученных по системе МБА, ЭДД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доступных в виртуальных читальных залах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фондов других библиотек)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выдано документов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Печатные издания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Электронные издания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Аудиовизуальные издания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Инсталированные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документы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15-30 лет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30 лет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краеведение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ЗОЖ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8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39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74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95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7750" y="2224831"/>
            <a:ext cx="68900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8602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в библиотеке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7.0.20-2014 «Библиотечная статистика: показатели и единицы исчисления»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начинающего библиотекаря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7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библиотечной статистики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027906"/>
            <a:ext cx="11353800" cy="566507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1.Первичные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учетные документы для ежедневного заполнения: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 читателя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предназначен для учета читателя библиотеки, контроля и учета выданных ему и возвращенных им произведений печати и других документов и анализа чтения;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предназначена для  учета читателя библиотеки и анализа сведений о нем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Тетрадь регистрации пользователей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Книжный формуляр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учета и контроля за выданным и возвращенным  пользователем (читателем, абонентом) документом  и анализа его использования;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(Тетрадь) ежедневной статистики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ежедневного  учета показателей количества посещений, обращений и выдачи документов пользователям по отраслям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(Тетрадь) «Учет количества запросов» или «Журнал справок и консультаций»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учета запросов всего: справок и консультаций;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учета и анализа мероприятия, проводимого библиотекой;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Счетчики посещений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-сайта библиотеки.</a:t>
            </a:r>
          </a:p>
        </p:txBody>
      </p:sp>
    </p:spTree>
    <p:extLst>
      <p:ext uri="{BB962C8B-B14F-4D97-AF65-F5344CB8AC3E}">
        <p14:creationId xmlns:p14="http://schemas.microsoft.com/office/powerpoint/2010/main" val="301997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документы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государственному (муниципальному)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заданию;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работе библиотек за какой-либо период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Статистическая форма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6–НК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и отчеты о работе библиотек за период времени (месячные, квартальные, годовые, тематические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8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53608"/>
              </p:ext>
            </p:extLst>
          </p:nvPr>
        </p:nvGraphicFramePr>
        <p:xfrm>
          <a:off x="798786" y="157655"/>
          <a:ext cx="11035862" cy="650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931">
                  <a:extLst>
                    <a:ext uri="{9D8B030D-6E8A-4147-A177-3AD203B41FA5}">
                      <a16:colId xmlns:a16="http://schemas.microsoft.com/office/drawing/2014/main" val="672136924"/>
                    </a:ext>
                  </a:extLst>
                </a:gridCol>
                <a:gridCol w="5517931">
                  <a:extLst>
                    <a:ext uri="{9D8B030D-6E8A-4147-A177-3AD203B41FA5}">
                      <a16:colId xmlns:a16="http://schemas.microsoft.com/office/drawing/2014/main" val="197851890"/>
                    </a:ext>
                  </a:extLst>
                </a:gridCol>
              </a:tblGrid>
              <a:tr h="144871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Заметки библиотекаря</a:t>
                      </a:r>
                    </a:p>
                    <a:p>
                      <a:pPr algn="l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Звонили: 27.07.24 г. (отметка о задолженности)</a:t>
                      </a:r>
                      <a:endParaRPr lang="ru-RU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ФОРМУЛЯР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ЧИТАТЕЛЯ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169303"/>
                  </a:ext>
                </a:extLst>
              </a:tr>
              <a:tr h="50571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читательского билета____________________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Фамилия___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Имя___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Отчество____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Сергеевич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прописки (код)______________________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категория (код)__________________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категория______________________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читателем библиотеки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_15.06.2024_____________________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перерегистрации_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11.01. 2025 г.___________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библиотеки обязуюсь выполнять.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</a:t>
                      </a:r>
                      <a:r>
                        <a:rPr lang="ru-RU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algn="ctr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читателя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756901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802573"/>
              </p:ext>
            </p:extLst>
          </p:nvPr>
        </p:nvGraphicFramePr>
        <p:xfrm>
          <a:off x="6337737" y="851338"/>
          <a:ext cx="4803228" cy="1080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506">
                  <a:extLst>
                    <a:ext uri="{9D8B030D-6E8A-4147-A177-3AD203B41FA5}">
                      <a16:colId xmlns:a16="http://schemas.microsoft.com/office/drawing/2014/main" val="4056848550"/>
                    </a:ext>
                  </a:extLst>
                </a:gridCol>
                <a:gridCol w="718910">
                  <a:extLst>
                    <a:ext uri="{9D8B030D-6E8A-4147-A177-3AD203B41FA5}">
                      <a16:colId xmlns:a16="http://schemas.microsoft.com/office/drawing/2014/main" val="3968611983"/>
                    </a:ext>
                  </a:extLst>
                </a:gridCol>
                <a:gridCol w="690530">
                  <a:extLst>
                    <a:ext uri="{9D8B030D-6E8A-4147-A177-3AD203B41FA5}">
                      <a16:colId xmlns:a16="http://schemas.microsoft.com/office/drawing/2014/main" val="1815085436"/>
                    </a:ext>
                  </a:extLst>
                </a:gridCol>
                <a:gridCol w="728368">
                  <a:extLst>
                    <a:ext uri="{9D8B030D-6E8A-4147-A177-3AD203B41FA5}">
                      <a16:colId xmlns:a16="http://schemas.microsoft.com/office/drawing/2014/main" val="338294222"/>
                    </a:ext>
                  </a:extLst>
                </a:gridCol>
                <a:gridCol w="737824">
                  <a:extLst>
                    <a:ext uri="{9D8B030D-6E8A-4147-A177-3AD203B41FA5}">
                      <a16:colId xmlns:a16="http://schemas.microsoft.com/office/drawing/2014/main" val="506166997"/>
                    </a:ext>
                  </a:extLst>
                </a:gridCol>
                <a:gridCol w="599090">
                  <a:extLst>
                    <a:ext uri="{9D8B030D-6E8A-4147-A177-3AD203B41FA5}">
                      <a16:colId xmlns:a16="http://schemas.microsoft.com/office/drawing/2014/main" val="3197943818"/>
                    </a:ext>
                  </a:extLst>
                </a:gridCol>
              </a:tblGrid>
              <a:tr h="7147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0321"/>
                  </a:ext>
                </a:extLst>
              </a:tr>
              <a:tr h="3046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Рег. 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76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3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221" y="669487"/>
            <a:ext cx="10515600" cy="54475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инвалид,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руководитель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0" indent="0" algn="just" fontAlgn="base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РДЧ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руководитель детского чтения,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пенсионер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читателя может указываться в некоторых подразделениях 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сиглами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дети,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юношество,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взрослые.</a:t>
            </a:r>
          </a:p>
          <a:p>
            <a:pPr marL="0" indent="0" algn="just"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97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2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часть формуляра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344883"/>
              </p:ext>
            </p:extLst>
          </p:nvPr>
        </p:nvGraphicFramePr>
        <p:xfrm>
          <a:off x="838200" y="767257"/>
          <a:ext cx="10515600" cy="57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24">
                  <a:extLst>
                    <a:ext uri="{9D8B030D-6E8A-4147-A177-3AD203B41FA5}">
                      <a16:colId xmlns:a16="http://schemas.microsoft.com/office/drawing/2014/main" val="1854773015"/>
                    </a:ext>
                  </a:extLst>
                </a:gridCol>
                <a:gridCol w="1713186">
                  <a:extLst>
                    <a:ext uri="{9D8B030D-6E8A-4147-A177-3AD203B41FA5}">
                      <a16:colId xmlns:a16="http://schemas.microsoft.com/office/drawing/2014/main" val="1141795211"/>
                    </a:ext>
                  </a:extLst>
                </a:gridCol>
                <a:gridCol w="956442">
                  <a:extLst>
                    <a:ext uri="{9D8B030D-6E8A-4147-A177-3AD203B41FA5}">
                      <a16:colId xmlns:a16="http://schemas.microsoft.com/office/drawing/2014/main" val="1953101839"/>
                    </a:ext>
                  </a:extLst>
                </a:gridCol>
                <a:gridCol w="3342289">
                  <a:extLst>
                    <a:ext uri="{9D8B030D-6E8A-4147-A177-3AD203B41FA5}">
                      <a16:colId xmlns:a16="http://schemas.microsoft.com/office/drawing/2014/main" val="360623724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5993391"/>
                    </a:ext>
                  </a:extLst>
                </a:gridCol>
                <a:gridCol w="1862959">
                  <a:extLst>
                    <a:ext uri="{9D8B030D-6E8A-4147-A177-3AD203B41FA5}">
                      <a16:colId xmlns:a16="http://schemas.microsoft.com/office/drawing/2014/main" val="4096611659"/>
                    </a:ext>
                  </a:extLst>
                </a:gridCol>
              </a:tblGrid>
              <a:tr h="11627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Инвентарный номер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И ЗАГЛАВИЕ КНИГИ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Роспись читателя в получении книги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Роспись библиотекаря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147648"/>
                  </a:ext>
                </a:extLst>
              </a:tr>
              <a:tr h="321924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 № 36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924188"/>
                  </a:ext>
                </a:extLst>
              </a:tr>
              <a:tr h="3219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25/01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64182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Пятанов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Кстовские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зори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Авдеева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623082"/>
                  </a:ext>
                </a:extLst>
              </a:tr>
              <a:tr h="7901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26/01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280063"/>
                  </a:ext>
                </a:extLst>
              </a:tr>
              <a:tr h="3219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8/02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б/н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мир 2021 год, №1,2,3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Авдеева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530086"/>
                  </a:ext>
                </a:extLst>
              </a:tr>
              <a:tr h="5560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10/02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продлено по телефону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84313"/>
                  </a:ext>
                </a:extLst>
              </a:tr>
              <a:tr h="5560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20/02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б/н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Газета «Маяк» январь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 г.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93690"/>
                  </a:ext>
                </a:extLst>
              </a:tr>
              <a:tr h="55605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б/н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Газета «Маяк»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февраль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2025, №36, 38, 41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96728"/>
                  </a:ext>
                </a:extLst>
              </a:tr>
              <a:tr h="37524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830" indent="173355"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б/н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830" indent="173355"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830" indent="173355" algn="just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Юный техник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1,2,5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781361"/>
                  </a:ext>
                </a:extLst>
              </a:tr>
              <a:tr h="32192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522751"/>
                  </a:ext>
                </a:extLst>
              </a:tr>
              <a:tr h="32192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71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6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93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Тетрадь регистрации пользователей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386720"/>
              </p:ext>
            </p:extLst>
          </p:nvPr>
        </p:nvGraphicFramePr>
        <p:xfrm>
          <a:off x="838200" y="1072053"/>
          <a:ext cx="10515600" cy="6945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634">
                  <a:extLst>
                    <a:ext uri="{9D8B030D-6E8A-4147-A177-3AD203B41FA5}">
                      <a16:colId xmlns:a16="http://schemas.microsoft.com/office/drawing/2014/main" val="4023281988"/>
                    </a:ext>
                  </a:extLst>
                </a:gridCol>
                <a:gridCol w="2596056">
                  <a:extLst>
                    <a:ext uri="{9D8B030D-6E8A-4147-A177-3AD203B41FA5}">
                      <a16:colId xmlns:a16="http://schemas.microsoft.com/office/drawing/2014/main" val="3639692217"/>
                    </a:ext>
                  </a:extLst>
                </a:gridCol>
                <a:gridCol w="3249010">
                  <a:extLst>
                    <a:ext uri="{9D8B030D-6E8A-4147-A177-3AD203B41FA5}">
                      <a16:colId xmlns:a16="http://schemas.microsoft.com/office/drawing/2014/main" val="396890412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88027792"/>
                    </a:ext>
                  </a:extLst>
                </a:gridCol>
              </a:tblGrid>
              <a:tr h="106680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регистрации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Порядковый номер читательского формуляра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 Отчество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538986"/>
                  </a:ext>
                </a:extLst>
              </a:tr>
              <a:tr h="74676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9.01.2023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Сидоров Станислав Владимирович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14452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Татьяна Ивановна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426428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10.01.2023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 </a:t>
                      </a:r>
                      <a:r>
                        <a:rPr lang="ru-RU" sz="2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 Михайлович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280583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4….35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……………………..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029721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11.01.2023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 Александр Сергеевич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990755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766837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416967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4628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666295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974648"/>
                  </a:ext>
                </a:extLst>
              </a:tr>
              <a:tr h="432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6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0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216" y="270970"/>
            <a:ext cx="4514850" cy="6276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120" y="270970"/>
            <a:ext cx="4661666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355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8606</TotalTime>
  <Words>1214</Words>
  <Application>Microsoft Office PowerPoint</Application>
  <PresentationFormat>Широкоэкранный</PresentationFormat>
  <Paragraphs>298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МБУК «ЦБС» Кстовского муниципального округа  Статистика и отчетность в библиотеке: современные требования</vt:lpstr>
      <vt:lpstr>Учет в библиотеке  ГОСТ Р 7.0.20-2014 «Библиотечная статистика: показатели и единицы исчисления» </vt:lpstr>
      <vt:lpstr>Основные формы библиотечной статистики </vt:lpstr>
      <vt:lpstr>Вторичные документы</vt:lpstr>
      <vt:lpstr>Презентация PowerPoint</vt:lpstr>
      <vt:lpstr>Презентация PowerPoint</vt:lpstr>
      <vt:lpstr>Внутренняя часть формуляра</vt:lpstr>
      <vt:lpstr>Тетрадь регистрации пользователей</vt:lpstr>
      <vt:lpstr>Презентация PowerPoint</vt:lpstr>
      <vt:lpstr>Регистрационная карточка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 справочно-библиографического обслуживания  в соответствии   с требованиями ГОСТа 7.0.20-2014</dc:title>
  <dc:creator>User</dc:creator>
  <cp:lastModifiedBy>User</cp:lastModifiedBy>
  <cp:revision>184</cp:revision>
  <dcterms:created xsi:type="dcterms:W3CDTF">2019-02-15T05:52:46Z</dcterms:created>
  <dcterms:modified xsi:type="dcterms:W3CDTF">2025-02-19T05:23:52Z</dcterms:modified>
</cp:coreProperties>
</file>