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assport.yandex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864" y="-1992704"/>
            <a:ext cx="7951967" cy="3252159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ЦБ им. А.С.Пушкина</a:t>
            </a:r>
            <a:br>
              <a:rPr lang="ru-RU" sz="1800" dirty="0" smtClean="0"/>
            </a:br>
            <a:r>
              <a:rPr lang="ru-RU" sz="1800" dirty="0" smtClean="0"/>
              <a:t>информационно-библиографический отдел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906922"/>
              </p:ext>
            </p:extLst>
          </p:nvPr>
        </p:nvGraphicFramePr>
        <p:xfrm>
          <a:off x="1035170" y="2156603"/>
          <a:ext cx="8678173" cy="2147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8173"/>
              </a:tblGrid>
              <a:tr h="2147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</a:rPr>
                        <a:t>Планирование и учёт </a:t>
                      </a:r>
                      <a:endParaRPr lang="ru-RU" sz="3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</a:rPr>
                        <a:t>справочно-библиографического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</a:rPr>
                        <a:t>и </a:t>
                      </a:r>
                      <a:r>
                        <a:rPr lang="ru-RU" sz="3200" b="0" dirty="0">
                          <a:effectLst/>
                        </a:rPr>
                        <a:t>информационного </a:t>
                      </a:r>
                      <a:endParaRPr lang="ru-RU" sz="3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</a:rPr>
                        <a:t>обслуживания</a:t>
                      </a:r>
                      <a:endParaRPr lang="ru-RU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05880" y="5375058"/>
            <a:ext cx="966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j-lt"/>
              </a:rPr>
              <a:t>Кстово</a:t>
            </a:r>
          </a:p>
          <a:p>
            <a:r>
              <a:rPr lang="ru-RU" dirty="0" smtClean="0">
                <a:latin typeface="+mj-lt"/>
              </a:rPr>
              <a:t>  2025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177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23" y="1773206"/>
            <a:ext cx="2472343" cy="357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50" y="758627"/>
            <a:ext cx="2386094" cy="356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30" y="740116"/>
            <a:ext cx="2430509" cy="35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6294" y="61280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u="sng" dirty="0" smtClean="0">
                <a:latin typeface="+mj-lt"/>
                <a:ea typeface="Times New Roman" panose="02020603050405020304" pitchFamily="18" charset="0"/>
              </a:rPr>
              <a:t>Что почитать по теме</a:t>
            </a:r>
            <a:endParaRPr lang="ru-RU" sz="2800" u="sng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761" y="4448381"/>
            <a:ext cx="3591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Моргенштерн, Исаак </a:t>
            </a:r>
            <a:r>
              <a:rPr lang="ru-RU" sz="1200" dirty="0" smtClean="0">
                <a:latin typeface="+mj-lt"/>
              </a:rPr>
              <a:t>Григорьевич.</a:t>
            </a:r>
            <a:r>
              <a:rPr lang="ru-RU" sz="1200" dirty="0">
                <a:latin typeface="+mj-lt"/>
              </a:rPr>
              <a:t/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Справочно-библиографическое обслуживание: теория и </a:t>
            </a:r>
            <a:r>
              <a:rPr lang="ru-RU" sz="1200" dirty="0" smtClean="0">
                <a:latin typeface="+mj-lt"/>
              </a:rPr>
              <a:t>практика: </a:t>
            </a:r>
            <a:r>
              <a:rPr lang="ru-RU" sz="1200" dirty="0">
                <a:latin typeface="+mj-lt"/>
              </a:rPr>
              <a:t>пособие для специалистов / И. Г. Моргенштерн. - Москва : </a:t>
            </a:r>
            <a:r>
              <a:rPr lang="ru-RU" sz="1200" dirty="0" err="1">
                <a:latin typeface="+mj-lt"/>
              </a:rPr>
              <a:t>Либерея-Бибинформ</a:t>
            </a:r>
            <a:r>
              <a:rPr lang="ru-RU" sz="1200" dirty="0">
                <a:latin typeface="+mj-lt"/>
              </a:rPr>
              <a:t>, </a:t>
            </a:r>
            <a:r>
              <a:rPr lang="ru-RU" sz="1200" dirty="0" smtClean="0">
                <a:latin typeface="+mj-lt"/>
              </a:rPr>
              <a:t>2011 . </a:t>
            </a:r>
            <a:r>
              <a:rPr lang="ru-RU" sz="1200" dirty="0">
                <a:latin typeface="+mj-lt"/>
              </a:rPr>
              <a:t>- 172 с.; </a:t>
            </a:r>
            <a:r>
              <a:rPr lang="ru-RU" sz="1200" dirty="0" smtClean="0">
                <a:latin typeface="+mj-lt"/>
              </a:rPr>
              <a:t>(</a:t>
            </a:r>
            <a:r>
              <a:rPr lang="ru-RU" sz="1200" dirty="0">
                <a:latin typeface="+mj-lt"/>
              </a:rPr>
              <a:t>Библиотекарь и время. XXI </a:t>
            </a:r>
            <a:r>
              <a:rPr lang="ru-RU" sz="1200" dirty="0" smtClean="0">
                <a:latin typeface="+mj-lt"/>
              </a:rPr>
              <a:t>век)</a:t>
            </a:r>
            <a:endParaRPr lang="ru-RU" sz="12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7486" y="5492809"/>
            <a:ext cx="3010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Справочник библиографа / Науч. ред. А. Н. Ванеев, В. А. Минкина. </a:t>
            </a:r>
            <a:r>
              <a:rPr lang="ru-RU" sz="1200" dirty="0" smtClean="0">
                <a:latin typeface="+mj-lt"/>
              </a:rPr>
              <a:t>-</a:t>
            </a:r>
            <a:endParaRPr lang="ru-RU" sz="1200" dirty="0">
              <a:latin typeface="+mj-lt"/>
            </a:endParaRPr>
          </a:p>
          <a:p>
            <a:pPr algn="ctr"/>
            <a:r>
              <a:rPr lang="ru-RU" sz="1200" dirty="0">
                <a:latin typeface="+mj-lt"/>
              </a:rPr>
              <a:t>2-е изд., </a:t>
            </a:r>
            <a:r>
              <a:rPr lang="ru-RU" sz="1200" dirty="0" err="1">
                <a:latin typeface="+mj-lt"/>
              </a:rPr>
              <a:t>перераб</a:t>
            </a:r>
            <a:r>
              <a:rPr lang="ru-RU" sz="1200" dirty="0">
                <a:latin typeface="+mj-lt"/>
              </a:rPr>
              <a:t>. и доп. - СПб</a:t>
            </a:r>
            <a:r>
              <a:rPr lang="ru-RU" sz="1200" dirty="0" smtClean="0">
                <a:latin typeface="+mj-lt"/>
              </a:rPr>
              <a:t>.: </a:t>
            </a:r>
            <a:r>
              <a:rPr lang="ru-RU" sz="1200" dirty="0">
                <a:latin typeface="+mj-lt"/>
              </a:rPr>
              <a:t>Профессия, </a:t>
            </a:r>
            <a:r>
              <a:rPr lang="ru-RU" sz="1200" dirty="0" smtClean="0">
                <a:latin typeface="+mj-lt"/>
              </a:rPr>
              <a:t>2003 . - </a:t>
            </a:r>
            <a:r>
              <a:rPr lang="ru-RU" sz="1200" dirty="0">
                <a:latin typeface="+mj-lt"/>
              </a:rPr>
              <a:t>560 с. </a:t>
            </a:r>
            <a:r>
              <a:rPr lang="ru-RU" sz="1200" dirty="0" smtClean="0">
                <a:latin typeface="+mj-lt"/>
              </a:rPr>
              <a:t>- </a:t>
            </a:r>
          </a:p>
          <a:p>
            <a:pPr algn="ctr"/>
            <a:r>
              <a:rPr lang="ru-RU" sz="1200" dirty="0" smtClean="0">
                <a:latin typeface="+mj-lt"/>
              </a:rPr>
              <a:t>(Серия</a:t>
            </a:r>
            <a:endParaRPr lang="ru-RU" sz="1200" dirty="0">
              <a:latin typeface="+mj-lt"/>
            </a:endParaRPr>
          </a:p>
          <a:p>
            <a:pPr algn="ctr"/>
            <a:r>
              <a:rPr lang="ru-RU" sz="1200" dirty="0">
                <a:latin typeface="+mj-lt"/>
              </a:rPr>
              <a:t>«Библиотека</a:t>
            </a:r>
            <a:r>
              <a:rPr lang="ru-RU" sz="1200" dirty="0" smtClean="0">
                <a:latin typeface="+mj-lt"/>
              </a:rPr>
              <a:t>»)</a:t>
            </a:r>
            <a:endParaRPr lang="ru-RU" sz="1200" b="0" i="0" dirty="0">
              <a:effectLst/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7818" y="4441013"/>
            <a:ext cx="3709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Абросимова, Наталья Владимировна</a:t>
            </a:r>
            <a:r>
              <a:rPr lang="ru-RU" sz="1200" b="1" dirty="0">
                <a:latin typeface="+mj-lt"/>
              </a:rPr>
              <a:t>.</a:t>
            </a:r>
            <a:r>
              <a:rPr lang="ru-RU" sz="1200" dirty="0">
                <a:latin typeface="+mj-lt"/>
              </a:rPr>
              <a:t/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Библиографическая деятельность </a:t>
            </a:r>
            <a:r>
              <a:rPr lang="ru-RU" sz="1200" dirty="0" smtClean="0">
                <a:latin typeface="+mj-lt"/>
              </a:rPr>
              <a:t>библиотеки: </a:t>
            </a:r>
            <a:r>
              <a:rPr lang="ru-RU" sz="1200" dirty="0">
                <a:latin typeface="+mj-lt"/>
              </a:rPr>
              <a:t>учебно-практическое пособие / Н. В. Абросимова. - Санкт-Петербург : Профессия, </a:t>
            </a:r>
            <a:r>
              <a:rPr lang="ru-RU" sz="1200" dirty="0" smtClean="0">
                <a:latin typeface="+mj-lt"/>
              </a:rPr>
              <a:t>2013 . </a:t>
            </a:r>
            <a:r>
              <a:rPr lang="ru-RU" sz="1200" dirty="0">
                <a:latin typeface="+mj-lt"/>
              </a:rPr>
              <a:t>- 159 с. </a:t>
            </a:r>
            <a:r>
              <a:rPr lang="ru-RU" sz="1200" dirty="0" smtClean="0">
                <a:latin typeface="+mj-lt"/>
              </a:rPr>
              <a:t> - </a:t>
            </a:r>
          </a:p>
          <a:p>
            <a:pPr algn="ctr"/>
            <a:r>
              <a:rPr lang="ru-RU" sz="1200" dirty="0" smtClean="0">
                <a:latin typeface="+mj-lt"/>
              </a:rPr>
              <a:t>(</a:t>
            </a:r>
            <a:r>
              <a:rPr lang="ru-RU" sz="1200" dirty="0">
                <a:latin typeface="+mj-lt"/>
              </a:rPr>
              <a:t>Азбука библиотечной профессии)</a:t>
            </a:r>
          </a:p>
        </p:txBody>
      </p:sp>
    </p:spTree>
    <p:extLst>
      <p:ext uri="{BB962C8B-B14F-4D97-AF65-F5344CB8AC3E}">
        <p14:creationId xmlns:p14="http://schemas.microsoft.com/office/powerpoint/2010/main" val="300356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184" y="809469"/>
            <a:ext cx="951875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Спасибо за внимание</a:t>
            </a:r>
            <a:r>
              <a:rPr lang="ru-RU" sz="4000" dirty="0" smtClean="0"/>
              <a:t>!</a:t>
            </a:r>
          </a:p>
          <a:p>
            <a:pPr algn="ctr"/>
            <a:r>
              <a:rPr lang="ru-RU" sz="4000" dirty="0"/>
              <a:t/>
            </a:r>
            <a:br>
              <a:rPr lang="ru-RU" sz="4000" dirty="0"/>
            </a:br>
            <a:r>
              <a:rPr lang="ru-RU" sz="3200" i="1" dirty="0"/>
              <a:t>зав. информационно-библиографическим отделом </a:t>
            </a:r>
            <a:br>
              <a:rPr lang="ru-RU" sz="3200" i="1" dirty="0"/>
            </a:br>
            <a:r>
              <a:rPr lang="ru-RU" sz="3200" i="1" dirty="0"/>
              <a:t>Ольга Романовна </a:t>
            </a:r>
            <a:r>
              <a:rPr lang="ru-RU" sz="3200" i="1" dirty="0" smtClean="0"/>
              <a:t>Соколова</a:t>
            </a:r>
          </a:p>
          <a:p>
            <a:pPr algn="ctr"/>
            <a:r>
              <a:rPr lang="ru-RU" sz="3200" i="1" dirty="0" smtClean="0"/>
              <a:t>__________</a:t>
            </a:r>
            <a:endParaRPr lang="ru-RU" sz="3200" i="1" dirty="0"/>
          </a:p>
          <a:p>
            <a:pPr algn="ctr"/>
            <a:r>
              <a:rPr lang="en-US" sz="4000" b="1" dirty="0"/>
              <a:t>E-mail</a:t>
            </a:r>
            <a:r>
              <a:rPr lang="ru-RU" sz="4000" b="1" dirty="0"/>
              <a:t>: </a:t>
            </a:r>
            <a:r>
              <a:rPr lang="en-US" sz="4000" dirty="0">
                <a:hlinkClick r:id="rId2"/>
              </a:rPr>
              <a:t>ibo@cbs-kstovo.ru</a:t>
            </a:r>
            <a:endParaRPr lang="ru-RU" sz="4000" dirty="0"/>
          </a:p>
          <a:p>
            <a:pPr algn="ctr"/>
            <a:r>
              <a:rPr lang="ru-RU" sz="4000" b="1" dirty="0"/>
              <a:t>Телефон: 2-47-97 (доб. 110)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0297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33" y="1135062"/>
            <a:ext cx="57531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9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988" y="52510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+mj-lt"/>
              </a:rPr>
              <a:t>Планирование справочно-библиографического обслуживания</a:t>
            </a:r>
            <a:r>
              <a:rPr lang="ru-RU" sz="2800" dirty="0">
                <a:latin typeface="+mj-lt"/>
              </a:rPr>
              <a:t> является составной частью общего плана работы библиотеки. </a:t>
            </a:r>
            <a:endParaRPr lang="ru-RU" sz="2800" dirty="0" smtClean="0">
              <a:latin typeface="+mj-lt"/>
            </a:endParaRPr>
          </a:p>
          <a:p>
            <a:endParaRPr lang="ru-RU" sz="2800" dirty="0" smtClean="0">
              <a:latin typeface="+mj-lt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36" y="1863933"/>
            <a:ext cx="4663295" cy="466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7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162" y="78008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 smtClean="0">
              <a:latin typeface="+mj-lt"/>
            </a:endParaRPr>
          </a:p>
          <a:p>
            <a:r>
              <a:rPr lang="ru-RU" sz="2400" b="1" dirty="0" smtClean="0">
                <a:latin typeface="+mj-lt"/>
              </a:rPr>
              <a:t>Учёт </a:t>
            </a:r>
            <a:r>
              <a:rPr lang="ru-RU" sz="2400" b="1" dirty="0">
                <a:latin typeface="+mj-lt"/>
              </a:rPr>
              <a:t>справочно-библиографического обслуживания</a:t>
            </a:r>
            <a:r>
              <a:rPr lang="ru-RU" sz="2400" dirty="0">
                <a:latin typeface="+mj-lt"/>
              </a:rPr>
              <a:t> 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осуществляется </a:t>
            </a:r>
            <a:r>
              <a:rPr lang="ru-RU" sz="2400" dirty="0">
                <a:latin typeface="+mj-lt"/>
              </a:rPr>
              <a:t>в целях</a:t>
            </a:r>
            <a:r>
              <a:rPr lang="ru-RU" sz="2400" dirty="0" smtClean="0">
                <a:latin typeface="+mj-lt"/>
              </a:rPr>
              <a:t>:</a:t>
            </a:r>
          </a:p>
          <a:p>
            <a:endParaRPr lang="ru-RU" sz="2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изучения </a:t>
            </a:r>
            <a:r>
              <a:rPr lang="ru-RU" sz="2400" dirty="0">
                <a:latin typeface="+mj-lt"/>
              </a:rPr>
              <a:t>информационных потребностей пользователей; </a:t>
            </a:r>
            <a:endParaRPr lang="ru-RU" sz="24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выявления </a:t>
            </a:r>
            <a:r>
              <a:rPr lang="ru-RU" sz="2400" dirty="0">
                <a:latin typeface="+mj-lt"/>
              </a:rPr>
              <a:t>и устранения </a:t>
            </a:r>
            <a:r>
              <a:rPr lang="ru-RU" sz="2400" dirty="0" smtClean="0">
                <a:latin typeface="+mj-lt"/>
              </a:rPr>
              <a:t>прошлых недостатков;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контроля;</a:t>
            </a:r>
            <a:r>
              <a:rPr lang="ru-RU" sz="2400" dirty="0">
                <a:latin typeface="+mj-lt"/>
              </a:rPr>
              <a:t> </a:t>
            </a:r>
            <a:endParaRPr lang="ru-RU" sz="24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соблюдения единообразия в учёте </a:t>
            </a:r>
            <a:r>
              <a:rPr lang="ru-RU" sz="2400" dirty="0" smtClean="0">
                <a:latin typeface="+mj-lt"/>
              </a:rPr>
              <a:t>справочно-библиографического.</a:t>
            </a:r>
            <a:r>
              <a:rPr lang="ru-RU" sz="2400" dirty="0">
                <a:latin typeface="+mj-lt"/>
              </a:rPr>
              <a:t> </a:t>
            </a:r>
            <a:endParaRPr lang="ru-RU" sz="2400" b="0" i="0" dirty="0">
              <a:effectLst/>
              <a:latin typeface="+mj-lt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15" y="1259542"/>
            <a:ext cx="4043632" cy="433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3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943" y="48292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+mj-lt"/>
              </a:rPr>
              <a:t>Единицами исчисления </a:t>
            </a:r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справочно-библиографического </a:t>
            </a:r>
            <a:r>
              <a:rPr lang="ru-RU" sz="2800" dirty="0">
                <a:latin typeface="+mj-lt"/>
              </a:rPr>
              <a:t>обслуживания являются: </a:t>
            </a:r>
            <a:endParaRPr lang="ru-RU" sz="2800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  <a:p>
            <a:endParaRPr lang="ru-RU" sz="28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справка</a:t>
            </a:r>
            <a:r>
              <a:rPr lang="ru-RU" sz="2800" dirty="0">
                <a:latin typeface="+mj-lt"/>
              </a:rPr>
              <a:t>, </a:t>
            </a:r>
            <a:endParaRPr lang="ru-RU" sz="28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консультация</a:t>
            </a:r>
            <a:r>
              <a:rPr lang="ru-RU" sz="2800" dirty="0">
                <a:latin typeface="+mj-lt"/>
              </a:rPr>
              <a:t>, </a:t>
            </a:r>
            <a:endParaRPr lang="ru-RU" sz="28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отказ (переадресование).</a:t>
            </a:r>
            <a:r>
              <a:rPr lang="ru-RU" sz="28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619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570" y="256257"/>
            <a:ext cx="61822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Формы учёта </a:t>
            </a:r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справочно-библиографического </a:t>
            </a:r>
            <a:r>
              <a:rPr lang="ru-RU" sz="2800" dirty="0">
                <a:latin typeface="+mj-lt"/>
              </a:rPr>
              <a:t>обслуживания </a:t>
            </a:r>
            <a:endParaRPr lang="ru-RU" sz="2800" dirty="0" smtClean="0">
              <a:latin typeface="+mj-lt"/>
            </a:endParaRPr>
          </a:p>
          <a:p>
            <a:pPr algn="ctr"/>
            <a:endParaRPr lang="ru-RU" dirty="0" smtClean="0">
              <a:latin typeface="YS Text"/>
            </a:endParaRPr>
          </a:p>
          <a:p>
            <a:pPr algn="ctr"/>
            <a:r>
              <a:rPr lang="ru-RU" b="1" u="sng" dirty="0" smtClean="0">
                <a:latin typeface="YS Text"/>
              </a:rPr>
              <a:t>первичные учётные документы</a:t>
            </a:r>
          </a:p>
          <a:p>
            <a:pPr algn="ctr"/>
            <a:r>
              <a:rPr lang="ru-RU" dirty="0" smtClean="0">
                <a:latin typeface="YS Text"/>
              </a:rPr>
              <a:t>для </a:t>
            </a:r>
            <a:r>
              <a:rPr lang="ru-RU" dirty="0">
                <a:latin typeface="YS Text"/>
              </a:rPr>
              <a:t>ежедневного заполнения </a:t>
            </a:r>
            <a:endParaRPr lang="ru-RU" dirty="0" smtClean="0">
              <a:latin typeface="YS Text"/>
            </a:endParaRPr>
          </a:p>
          <a:p>
            <a:pPr algn="ctr"/>
            <a:r>
              <a:rPr lang="ru-RU" dirty="0" smtClean="0">
                <a:latin typeface="YS Text"/>
              </a:rPr>
              <a:t>- </a:t>
            </a:r>
            <a:r>
              <a:rPr lang="ru-RU" dirty="0" smtClean="0">
                <a:latin typeface="YS Text"/>
              </a:rPr>
              <a:t>журнал (тетрадь) </a:t>
            </a:r>
            <a:endParaRPr lang="ru-RU" dirty="0" smtClean="0">
              <a:latin typeface="YS Text"/>
            </a:endParaRPr>
          </a:p>
          <a:p>
            <a:pPr algn="ctr"/>
            <a:r>
              <a:rPr lang="ru-RU" dirty="0" smtClean="0">
                <a:latin typeface="YS Text"/>
              </a:rPr>
              <a:t>«</a:t>
            </a:r>
            <a:r>
              <a:rPr lang="ru-RU" dirty="0">
                <a:latin typeface="YS Text"/>
              </a:rPr>
              <a:t>Учёта выполненных справок</a:t>
            </a:r>
            <a:r>
              <a:rPr lang="ru-RU" dirty="0" smtClean="0">
                <a:latin typeface="YS Text"/>
              </a:rPr>
              <a:t>»</a:t>
            </a:r>
            <a:endParaRPr lang="ru-RU" dirty="0" smtClean="0">
              <a:latin typeface="YS Text"/>
            </a:endParaRPr>
          </a:p>
          <a:p>
            <a:r>
              <a:rPr lang="ru-RU" dirty="0" smtClean="0">
                <a:latin typeface="YS Text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7523" y="22079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>
                <a:latin typeface="YS Text"/>
              </a:rPr>
              <a:t>вторичные </a:t>
            </a:r>
            <a:r>
              <a:rPr lang="ru-RU" b="1" u="sng" dirty="0">
                <a:latin typeface="YS Text"/>
              </a:rPr>
              <a:t>документы</a:t>
            </a:r>
            <a:r>
              <a:rPr lang="ru-RU" dirty="0">
                <a:latin typeface="YS Text"/>
              </a:rPr>
              <a:t> </a:t>
            </a:r>
            <a:endParaRPr lang="ru-RU" dirty="0" smtClean="0">
              <a:latin typeface="YS Text"/>
            </a:endParaRPr>
          </a:p>
          <a:p>
            <a:pPr algn="ctr"/>
            <a:r>
              <a:rPr lang="ru-RU" dirty="0" smtClean="0">
                <a:latin typeface="YS Text"/>
              </a:rPr>
              <a:t>«</a:t>
            </a:r>
            <a:r>
              <a:rPr lang="ru-RU" dirty="0">
                <a:latin typeface="YS Text"/>
              </a:rPr>
              <a:t>Дневник работы </a:t>
            </a:r>
            <a:r>
              <a:rPr lang="ru-RU" dirty="0" smtClean="0">
                <a:latin typeface="YS Text"/>
              </a:rPr>
              <a:t>библиотеки» </a:t>
            </a:r>
          </a:p>
          <a:p>
            <a:pPr algn="ctr"/>
            <a:r>
              <a:rPr lang="ru-RU" dirty="0" smtClean="0">
                <a:latin typeface="YS Text"/>
              </a:rPr>
              <a:t>и </a:t>
            </a:r>
            <a:r>
              <a:rPr lang="ru-RU" dirty="0">
                <a:latin typeface="YS Text"/>
              </a:rPr>
              <a:t>«Статистическая форма №6-НК</a:t>
            </a:r>
            <a:r>
              <a:rPr lang="ru-RU" dirty="0" smtClean="0">
                <a:latin typeface="YS Text"/>
              </a:rPr>
              <a:t>» за </a:t>
            </a:r>
            <a:r>
              <a:rPr lang="ru-RU" dirty="0" smtClean="0">
                <a:latin typeface="YS Text"/>
              </a:rPr>
              <a:t>год</a:t>
            </a:r>
            <a:r>
              <a:rPr lang="ru-RU" dirty="0">
                <a:latin typeface="YS Text"/>
              </a:rPr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54" y="3449460"/>
            <a:ext cx="4243575" cy="2532814"/>
          </a:xfrm>
          <a:prstGeom prst="rect">
            <a:avLst/>
          </a:prstGeom>
        </p:spPr>
      </p:pic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12" y="3509845"/>
            <a:ext cx="2197579" cy="30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10" y="3529881"/>
            <a:ext cx="1642395" cy="23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8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039" y="435028"/>
            <a:ext cx="11280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В первичных формах учёта фиксируются следующие данные</a:t>
            </a:r>
            <a:r>
              <a:rPr lang="ru-RU" sz="2400" dirty="0" smtClean="0">
                <a:latin typeface="+mj-lt"/>
              </a:rPr>
              <a:t>:</a:t>
            </a:r>
          </a:p>
          <a:p>
            <a:endParaRPr lang="ru-RU" sz="2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 дата </a:t>
            </a:r>
            <a:r>
              <a:rPr lang="ru-RU" sz="2400" dirty="0">
                <a:latin typeface="+mj-lt"/>
              </a:rPr>
              <a:t>обращения;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 категория</a:t>
            </a:r>
            <a:r>
              <a:rPr lang="ru-RU" sz="2400" dirty="0">
                <a:latin typeface="+mj-lt"/>
              </a:rPr>
              <a:t>, к которой относится </a:t>
            </a:r>
            <a:r>
              <a:rPr lang="ru-RU" sz="2400" dirty="0" smtClean="0">
                <a:latin typeface="+mj-lt"/>
              </a:rPr>
              <a:t> пользователь</a:t>
            </a:r>
            <a:r>
              <a:rPr lang="ru-RU" sz="2400" dirty="0">
                <a:latin typeface="+mj-lt"/>
              </a:rPr>
              <a:t>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 содержание</a:t>
            </a:r>
            <a:r>
              <a:rPr lang="ru-RU" sz="2400" dirty="0">
                <a:latin typeface="+mj-lt"/>
              </a:rPr>
              <a:t>, тема запроса;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 тип </a:t>
            </a:r>
            <a:r>
              <a:rPr lang="ru-RU" sz="2400" dirty="0">
                <a:latin typeface="+mj-lt"/>
              </a:rPr>
              <a:t>справки (тематическая, уточняющая, </a:t>
            </a:r>
            <a:r>
              <a:rPr lang="ru-RU" sz="2400" dirty="0" smtClean="0">
                <a:latin typeface="+mj-lt"/>
              </a:rPr>
              <a:t>адресная, фактографическая</a:t>
            </a:r>
            <a:r>
              <a:rPr lang="ru-RU" sz="2400" dirty="0">
                <a:latin typeface="+mj-lt"/>
              </a:rPr>
              <a:t>);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 консультация </a:t>
            </a:r>
            <a:r>
              <a:rPr lang="ru-RU" sz="2400" dirty="0">
                <a:latin typeface="+mj-lt"/>
              </a:rPr>
              <a:t>(тип консультации);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 отрасль </a:t>
            </a:r>
            <a:r>
              <a:rPr lang="ru-RU" sz="2400" dirty="0">
                <a:latin typeface="+mj-lt"/>
              </a:rPr>
              <a:t>знаний;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 источник </a:t>
            </a:r>
            <a:r>
              <a:rPr lang="ru-RU" sz="2400" dirty="0">
                <a:latin typeface="+mj-lt"/>
              </a:rPr>
              <a:t>выполнения запроса </a:t>
            </a:r>
            <a:endParaRPr lang="ru-RU" sz="2400" dirty="0" smtClean="0">
              <a:latin typeface="+mj-lt"/>
            </a:endParaRPr>
          </a:p>
          <a:p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(</a:t>
            </a:r>
            <a:r>
              <a:rPr lang="ru-RU" sz="2400" dirty="0">
                <a:latin typeface="+mj-lt"/>
              </a:rPr>
              <a:t>СК, АК, ЭК, </a:t>
            </a:r>
            <a:r>
              <a:rPr lang="ru-RU" sz="2400" dirty="0" smtClean="0">
                <a:latin typeface="+mj-lt"/>
              </a:rPr>
              <a:t>справочные </a:t>
            </a:r>
            <a:r>
              <a:rPr lang="ru-RU" sz="2400" dirty="0">
                <a:latin typeface="+mj-lt"/>
              </a:rPr>
              <a:t>издания, </a:t>
            </a:r>
            <a:r>
              <a:rPr lang="ru-RU" sz="2400" dirty="0" smtClean="0">
                <a:latin typeface="+mj-lt"/>
              </a:rPr>
              <a:t> интернет-источник и </a:t>
            </a:r>
            <a:r>
              <a:rPr lang="ru-RU" sz="2400" dirty="0">
                <a:latin typeface="+mj-lt"/>
              </a:rPr>
              <a:t>т.д</a:t>
            </a:r>
            <a:r>
              <a:rPr lang="ru-RU" sz="2400" dirty="0" smtClean="0">
                <a:latin typeface="+mj-lt"/>
              </a:rPr>
              <a:t>.);</a:t>
            </a:r>
            <a:r>
              <a:rPr lang="ru-RU" sz="2400" dirty="0">
                <a:latin typeface="+mj-lt"/>
              </a:rPr>
              <a:t> </a:t>
            </a:r>
            <a:endParaRPr lang="ru-RU" sz="24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 р</a:t>
            </a:r>
            <a:r>
              <a:rPr lang="ru-RU" sz="2400" b="0" i="0" dirty="0" smtClean="0">
                <a:effectLst/>
                <a:latin typeface="+mj-lt"/>
              </a:rPr>
              <a:t>ежим выполнения (в библиотеке, по телефону, эл. почте)</a:t>
            </a:r>
            <a:endParaRPr lang="ru-RU" sz="2400" b="0" i="0" dirty="0">
              <a:effectLst/>
              <a:latin typeface="+mj-lt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72" y="4590012"/>
            <a:ext cx="2207283" cy="22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0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4.userapi.com/impg/gjXLODLHrin5L9DjuBkLn41c3xcvMUOYuU7kZg/4YW6bAsqVU8.jpg?size=1200x1600&amp;quality=96&amp;sign=a54902227451863a7c3aad5eba883d2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25" y="1214887"/>
            <a:ext cx="3866790" cy="51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4.userapi.com/impg/SLaTOrj4XDTY6aT4V6Efl09FlHnlbXVyLxo6PA/eIAIcpkXDSk.jpg?size=1200x1600&amp;quality=96&amp;sign=ef6f937e38d2392e306646799dd877f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64" y="1214887"/>
            <a:ext cx="3866790" cy="51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6515" y="38389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Тетрадь первичного учёта выполненных справок (пример)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828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1" y="1986990"/>
            <a:ext cx="10869283" cy="4403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995" y="250166"/>
            <a:ext cx="8954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6-НК </a:t>
            </a:r>
            <a:r>
              <a:rPr lang="ru-RU" sz="2400" dirty="0" smtClean="0">
                <a:latin typeface="+mj-lt"/>
              </a:rPr>
              <a:t>— форма </a:t>
            </a:r>
            <a:r>
              <a:rPr lang="ru-RU" sz="2400" dirty="0">
                <a:latin typeface="+mj-lt"/>
              </a:rPr>
              <a:t>федерального статистического наблюдения </a:t>
            </a:r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Сведения об общедоступной (публичной) библиотеке</a:t>
            </a:r>
            <a:r>
              <a:rPr lang="ru-RU" sz="2400" dirty="0" smtClean="0">
                <a:latin typeface="+mj-lt"/>
              </a:rPr>
              <a:t>»</a:t>
            </a:r>
          </a:p>
          <a:p>
            <a:pPr algn="ctr"/>
            <a:r>
              <a:rPr lang="ru-RU" sz="2400" dirty="0" smtClean="0">
                <a:latin typeface="+mj-lt"/>
              </a:rPr>
              <a:t>(пример)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555368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472</TotalTime>
  <Words>139</Words>
  <Application>Microsoft Office PowerPoint</Application>
  <PresentationFormat>Широкоэкранный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YS Text</vt:lpstr>
      <vt:lpstr>Сектор</vt:lpstr>
      <vt:lpstr>ЦБ им. А.С.Пушкина информационно-библиографический отдел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ЦБ им. А.С.Пушкина информационно-библиографический отдел</dc:title>
  <dc:creator>user</dc:creator>
  <cp:lastModifiedBy>user</cp:lastModifiedBy>
  <cp:revision>17</cp:revision>
  <dcterms:created xsi:type="dcterms:W3CDTF">2025-02-13T06:44:08Z</dcterms:created>
  <dcterms:modified xsi:type="dcterms:W3CDTF">2025-02-19T08:49:57Z</dcterms:modified>
</cp:coreProperties>
</file>