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84" r:id="rId4"/>
    <p:sldId id="285" r:id="rId5"/>
    <p:sldId id="269" r:id="rId6"/>
    <p:sldId id="270" r:id="rId7"/>
    <p:sldId id="258" r:id="rId8"/>
    <p:sldId id="259" r:id="rId9"/>
    <p:sldId id="281" r:id="rId10"/>
    <p:sldId id="263" r:id="rId11"/>
    <p:sldId id="264" r:id="rId12"/>
    <p:sldId id="282" r:id="rId13"/>
    <p:sldId id="266" r:id="rId14"/>
    <p:sldId id="267" r:id="rId15"/>
    <p:sldId id="268" r:id="rId16"/>
    <p:sldId id="274" r:id="rId17"/>
    <p:sldId id="275" r:id="rId18"/>
    <p:sldId id="276" r:id="rId19"/>
    <p:sldId id="277" r:id="rId20"/>
    <p:sldId id="28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70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2980" y="2273233"/>
            <a:ext cx="7315200" cy="3255264"/>
          </a:xfrm>
        </p:spPr>
        <p:txBody>
          <a:bodyPr>
            <a:normAutofit/>
          </a:bodyPr>
          <a:lstStyle/>
          <a:p>
            <a:pPr algn="ctr"/>
            <a:r>
              <a:rPr lang="ru-RU" sz="1600" smtClean="0"/>
              <a:t>Кстово</a:t>
            </a:r>
            <a:br>
              <a:rPr lang="ru-RU" sz="1600" smtClean="0"/>
            </a:br>
            <a:r>
              <a:rPr lang="ru-RU" sz="1600" smtClean="0"/>
              <a:t>2025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0770" y="823911"/>
            <a:ext cx="8117284" cy="914400"/>
          </a:xfrm>
        </p:spPr>
        <p:txBody>
          <a:bodyPr>
            <a:normAutofit/>
          </a:bodyPr>
          <a:lstStyle/>
          <a:p>
            <a:pPr algn="ctr"/>
            <a:r>
              <a:rPr lang="ru-RU" sz="1600" smtClean="0">
                <a:latin typeface="Century Gothic" panose="020B0502020202020204" pitchFamily="34" charset="0"/>
              </a:rPr>
              <a:t>Центральная библиотека им. А.С.Пушкина</a:t>
            </a:r>
          </a:p>
          <a:p>
            <a:pPr algn="ctr"/>
            <a:r>
              <a:rPr lang="ru-RU" sz="1600" smtClean="0">
                <a:latin typeface="Century Gothic" panose="020B0502020202020204" pitchFamily="34" charset="0"/>
              </a:rPr>
              <a:t>Информационно-библиографический отдел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251816"/>
              </p:ext>
            </p:extLst>
          </p:nvPr>
        </p:nvGraphicFramePr>
        <p:xfrm>
          <a:off x="313426" y="1758658"/>
          <a:ext cx="8411972" cy="3913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11972"/>
              </a:tblGrid>
              <a:tr h="3771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Century Gothic" panose="020B0502020202020204" pitchFamily="34" charset="0"/>
                        </a:rPr>
                        <a:t>«</a:t>
                      </a:r>
                      <a:r>
                        <a:rPr lang="ru-RU" sz="4000" dirty="0">
                          <a:effectLst/>
                          <a:latin typeface="Century Gothic" panose="020B0502020202020204" pitchFamily="34" charset="0"/>
                        </a:rPr>
                        <a:t>Библиографическое описание составной части ресурса. Особенности библиографической записи </a:t>
                      </a:r>
                      <a:endParaRPr lang="ru-RU" sz="40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Century Gothic" panose="020B0502020202020204" pitchFamily="34" charset="0"/>
                        </a:rPr>
                        <a:t>в </a:t>
                      </a:r>
                      <a:r>
                        <a:rPr lang="ru-RU" sz="4000" dirty="0">
                          <a:effectLst/>
                          <a:latin typeface="Century Gothic" panose="020B0502020202020204" pitchFamily="34" charset="0"/>
                        </a:rPr>
                        <a:t>рекомендательном пособии»</a:t>
                      </a:r>
                      <a:endParaRPr lang="ru-RU" sz="4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757614" y="5528497"/>
            <a:ext cx="1783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Кстово, 2025</a:t>
            </a:r>
            <a:endParaRPr lang="ru-RU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50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482" y="864108"/>
            <a:ext cx="3252281" cy="4601183"/>
          </a:xfrm>
        </p:spPr>
        <p:txBody>
          <a:bodyPr>
            <a:norm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Вид содержания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Отражает </a:t>
            </a:r>
            <a:r>
              <a:rPr lang="ru-RU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вид информации в ресурсе (текст, электронные </a:t>
            </a:r>
            <a:r>
              <a:rPr lang="ru-RU" sz="3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материал, </a:t>
            </a:r>
            <a:r>
              <a:rPr lang="ru-RU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устная речь и т. п.). </a:t>
            </a:r>
            <a:endParaRPr lang="ru-RU" sz="32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32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Приводится </a:t>
            </a:r>
            <a:r>
              <a:rPr lang="ru-RU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после сведений об ответственности, ему предшествует знак точка и тире</a:t>
            </a:r>
            <a:r>
              <a:rPr lang="ru-RU" sz="3200" dirty="0">
                <a:latin typeface="Century Gothic" panose="020B0502020202020204" pitchFamily="34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170572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74" y="1123836"/>
            <a:ext cx="2947482" cy="4601183"/>
          </a:xfrm>
        </p:spPr>
        <p:txBody>
          <a:bodyPr/>
          <a:lstStyle/>
          <a:p>
            <a:r>
              <a:rPr lang="ru-RU" b="1" dirty="0"/>
              <a:t>Средство доступа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9996" y="864107"/>
            <a:ext cx="7315200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Отражает возможность </a:t>
            </a:r>
            <a:r>
              <a:rPr lang="ru-RU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хранения, использования </a:t>
            </a:r>
            <a:r>
              <a:rPr lang="ru-RU" sz="2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источника статьи  </a:t>
            </a:r>
            <a:r>
              <a:rPr lang="ru-RU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(аудио, видео, микроформа и т. п.). </a:t>
            </a:r>
            <a:endParaRPr lang="ru-RU" sz="28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Приводится </a:t>
            </a:r>
            <a:r>
              <a:rPr lang="ru-RU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после вида содержания, ему предшествует знак двоеточие. </a:t>
            </a:r>
          </a:p>
        </p:txBody>
      </p:sp>
    </p:spTree>
    <p:extLst>
      <p:ext uri="{BB962C8B-B14F-4D97-AF65-F5344CB8AC3E}">
        <p14:creationId xmlns:p14="http://schemas.microsoft.com/office/powerpoint/2010/main" val="202133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2825" y="1617583"/>
            <a:ext cx="7039328" cy="404578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Century Gothic" panose="020B0502020202020204" pitchFamily="34" charset="0"/>
              </a:rPr>
              <a:t>Название источника</a:t>
            </a:r>
            <a:r>
              <a:rPr lang="ru-RU" sz="3200" dirty="0" smtClean="0">
                <a:latin typeface="Century Gothic" panose="020B0502020202020204" pitchFamily="34" charset="0"/>
              </a:rPr>
              <a:t>, </a:t>
            </a:r>
            <a:r>
              <a:rPr lang="ru-RU" sz="3200" dirty="0">
                <a:latin typeface="Century Gothic" panose="020B0502020202020204" pitchFamily="34" charset="0"/>
              </a:rPr>
              <a:t>в </a:t>
            </a:r>
            <a:r>
              <a:rPr lang="ru-RU" sz="3200" dirty="0" smtClean="0">
                <a:latin typeface="Century Gothic" panose="020B0502020202020204" pitchFamily="34" charset="0"/>
              </a:rPr>
              <a:t>котором </a:t>
            </a:r>
            <a:r>
              <a:rPr lang="ru-RU" sz="3200" dirty="0">
                <a:latin typeface="Century Gothic" panose="020B0502020202020204" pitchFamily="34" charset="0"/>
              </a:rPr>
              <a:t>опубликована статья.  </a:t>
            </a:r>
            <a:r>
              <a:rPr lang="ru-RU" sz="3200" dirty="0" smtClean="0">
                <a:latin typeface="Century Gothic" panose="020B0502020202020204" pitchFamily="34" charset="0"/>
              </a:rPr>
              <a:t/>
            </a:r>
            <a:br>
              <a:rPr lang="ru-RU" sz="3200" dirty="0" smtClean="0">
                <a:latin typeface="Century Gothic" panose="020B0502020202020204" pitchFamily="34" charset="0"/>
              </a:rPr>
            </a:br>
            <a:r>
              <a:rPr lang="ru-RU" sz="3200" dirty="0" smtClean="0">
                <a:latin typeface="Century Gothic" panose="020B0502020202020204" pitchFamily="34" charset="0"/>
              </a:rPr>
              <a:t/>
            </a:r>
            <a:br>
              <a:rPr lang="ru-RU" sz="3200" dirty="0" smtClean="0">
                <a:latin typeface="Century Gothic" panose="020B0502020202020204" pitchFamily="34" charset="0"/>
              </a:rPr>
            </a:br>
            <a:r>
              <a:rPr lang="ru-RU" sz="3200" b="1" dirty="0" smtClean="0">
                <a:latin typeface="Century Gothic" panose="020B0502020202020204" pitchFamily="34" charset="0"/>
              </a:rPr>
              <a:t>Год</a:t>
            </a:r>
            <a:r>
              <a:rPr lang="ru-RU" sz="3200" dirty="0">
                <a:latin typeface="Century Gothic" panose="020B0502020202020204" pitchFamily="34" charset="0"/>
              </a:rPr>
              <a:t>, число и месяц выхода номера. </a:t>
            </a:r>
            <a:r>
              <a:rPr lang="ru-RU" sz="3200" dirty="0" smtClean="0">
                <a:latin typeface="Century Gothic" panose="020B0502020202020204" pitchFamily="34" charset="0"/>
              </a:rPr>
              <a:t/>
            </a:r>
            <a:br>
              <a:rPr lang="ru-RU" sz="3200" dirty="0" smtClean="0">
                <a:latin typeface="Century Gothic" panose="020B0502020202020204" pitchFamily="34" charset="0"/>
              </a:rPr>
            </a:br>
            <a:r>
              <a:rPr lang="ru-RU" sz="3200" dirty="0">
                <a:latin typeface="Century Gothic" panose="020B0502020202020204" pitchFamily="34" charset="0"/>
              </a:rPr>
              <a:t> </a:t>
            </a:r>
            <a:br>
              <a:rPr lang="ru-RU" sz="3200" dirty="0">
                <a:latin typeface="Century Gothic" panose="020B0502020202020204" pitchFamily="34" charset="0"/>
              </a:rPr>
            </a:br>
            <a:r>
              <a:rPr lang="ru-RU" sz="3200" b="1" dirty="0">
                <a:latin typeface="Century Gothic" panose="020B0502020202020204" pitchFamily="34" charset="0"/>
              </a:rPr>
              <a:t>Номера страниц</a:t>
            </a:r>
            <a:r>
              <a:rPr lang="ru-RU" sz="3200" dirty="0">
                <a:latin typeface="Century Gothic" panose="020B0502020202020204" pitchFamily="34" charset="0"/>
              </a:rPr>
              <a:t>, на которых помещена статья (если газета имеет более 8 страниц).  </a:t>
            </a:r>
            <a:br>
              <a:rPr lang="ru-RU" sz="3200" dirty="0">
                <a:latin typeface="Century Gothic" panose="020B0502020202020204" pitchFamily="34" charset="0"/>
              </a:rPr>
            </a:br>
            <a:r>
              <a:rPr lang="ru-RU" sz="3200" dirty="0" smtClean="0">
                <a:latin typeface="Century Gothic" panose="020B0502020202020204" pitchFamily="34" charset="0"/>
              </a:rPr>
              <a:t/>
            </a:r>
            <a:br>
              <a:rPr lang="ru-RU" sz="3200" dirty="0" smtClean="0">
                <a:latin typeface="Century Gothic" panose="020B0502020202020204" pitchFamily="34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365672" y="1922383"/>
            <a:ext cx="6096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Вторая часть</a:t>
            </a:r>
            <a:r>
              <a:rPr lang="ru-RU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 </a:t>
            </a:r>
            <a:endParaRPr lang="ru-RU" sz="26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2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аналитического 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описания </a:t>
            </a:r>
          </a:p>
          <a:p>
            <a:r>
              <a:rPr lang="ru-RU" sz="2800" dirty="0">
                <a:latin typeface="Century Gothic" panose="020B0502020202020204" pitchFamily="34" charset="0"/>
              </a:rPr>
              <a:t/>
            </a:r>
            <a:br>
              <a:rPr lang="ru-RU" sz="2800" dirty="0">
                <a:latin typeface="Century Gothic" panose="020B0502020202020204" pitchFamily="34" charset="0"/>
              </a:rPr>
            </a:br>
            <a:r>
              <a:rPr lang="ru-RU" dirty="0">
                <a:latin typeface="Century Gothic" panose="020B0502020202020204" pitchFamily="34" charset="0"/>
              </a:rPr>
              <a:t/>
            </a:r>
            <a:br>
              <a:rPr lang="ru-RU" dirty="0">
                <a:latin typeface="Century Gothic" panose="020B0502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436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502" y="636837"/>
            <a:ext cx="3640347" cy="4601183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Особенности библиографической записи составной части ресурса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3122" y="891817"/>
            <a:ext cx="7315200" cy="512064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Для </a:t>
            </a: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разделения областей и </a:t>
            </a: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элементов </a:t>
            </a:r>
            <a:r>
              <a:rPr lang="ru-RU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применяют 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пробелы в один печатный знак до и после предписанного знака. Исключение составляют знаки «точка» и «запятая» — пробелы оставляют только после них. </a:t>
            </a:r>
            <a:endParaRPr lang="ru-RU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печатных изданиях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 вместо общего количества страниц указываются начальная и конечная страницы, на которых напечатан </a:t>
            </a:r>
            <a:r>
              <a:rPr lang="ru-RU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этот материал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endParaRPr lang="ru-RU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Сокращённые </a:t>
            </a: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обозначения </a:t>
            </a: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страниц</a:t>
            </a:r>
            <a:r>
              <a:rPr lang="ru-RU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пишутся с прописной буквы и ставятся перед цифрой, например: С. </a:t>
            </a:r>
            <a:r>
              <a:rPr lang="ru-RU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5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4735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210" y="680491"/>
            <a:ext cx="3224572" cy="4601183"/>
          </a:xfrm>
        </p:spPr>
        <p:txBody>
          <a:bodyPr/>
          <a:lstStyle/>
          <a:p>
            <a:r>
              <a:rPr lang="ru-RU" dirty="0" smtClean="0"/>
              <a:t>Разбираем </a:t>
            </a:r>
            <a:br>
              <a:rPr lang="ru-RU" dirty="0" smtClean="0"/>
            </a:br>
            <a:r>
              <a:rPr lang="ru-RU" dirty="0" smtClean="0"/>
              <a:t>аналитическое </a:t>
            </a:r>
            <a:br>
              <a:rPr lang="ru-RU" dirty="0" smtClean="0"/>
            </a:br>
            <a:r>
              <a:rPr lang="ru-RU" dirty="0" smtClean="0"/>
              <a:t>описание</a:t>
            </a:r>
            <a:endParaRPr lang="ru-RU" dirty="0"/>
          </a:p>
        </p:txBody>
      </p:sp>
      <p:pic>
        <p:nvPicPr>
          <p:cNvPr id="2050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155" y="863600"/>
            <a:ext cx="6828366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793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64108"/>
            <a:ext cx="3493698" cy="4860911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</a:rPr>
              <a:t>Особенности </a:t>
            </a:r>
            <a:r>
              <a:rPr lang="ru-RU" sz="2400" dirty="0">
                <a:latin typeface="Century Gothic" panose="020B0502020202020204" pitchFamily="34" charset="0"/>
              </a:rPr>
              <a:t>библиографической записи в рекомендательных списках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b="1" dirty="0" smtClean="0">
                <a:latin typeface="Century Gothic" panose="020B0502020202020204" pitchFamily="34" charset="0"/>
              </a:rPr>
              <a:t>Ориентированность </a:t>
            </a:r>
            <a:r>
              <a:rPr lang="ru-RU" sz="1600" b="1" dirty="0">
                <a:latin typeface="Century Gothic" panose="020B0502020202020204" pitchFamily="34" charset="0"/>
              </a:rPr>
              <a:t>на определённую группу читателей</a:t>
            </a:r>
            <a:r>
              <a:rPr lang="ru-RU" sz="1600" dirty="0">
                <a:latin typeface="Century Gothic" panose="020B0502020202020204" pitchFamily="34" charset="0"/>
              </a:rPr>
              <a:t>. Подбор книг производится с учётом подготовки и интересов этой группы. </a:t>
            </a:r>
            <a:endParaRPr lang="ru-RU" sz="1600" dirty="0" smtClean="0">
              <a:latin typeface="Century Gothic" panose="020B0502020202020204" pitchFamily="34" charset="0"/>
            </a:endParaRPr>
          </a:p>
          <a:p>
            <a:r>
              <a:rPr lang="ru-RU" sz="1600" b="1" dirty="0" smtClean="0">
                <a:latin typeface="Century Gothic" panose="020B0502020202020204" pitchFamily="34" charset="0"/>
              </a:rPr>
              <a:t>Небольшой </a:t>
            </a:r>
            <a:r>
              <a:rPr lang="ru-RU" sz="1600" b="1" dirty="0">
                <a:latin typeface="Century Gothic" panose="020B0502020202020204" pitchFamily="34" charset="0"/>
              </a:rPr>
              <a:t>объём</a:t>
            </a:r>
            <a:r>
              <a:rPr lang="ru-RU" sz="1600" dirty="0">
                <a:latin typeface="Century Gothic" panose="020B0502020202020204" pitchFamily="34" charset="0"/>
              </a:rPr>
              <a:t>. Обычно в списке 15–20 названий книг и статей, опубликованных в течение последних 3–5 лет. </a:t>
            </a:r>
            <a:endParaRPr lang="ru-RU" sz="1600" dirty="0" smtClean="0">
              <a:latin typeface="Century Gothic" panose="020B0502020202020204" pitchFamily="34" charset="0"/>
            </a:endParaRPr>
          </a:p>
          <a:p>
            <a:r>
              <a:rPr lang="ru-RU" sz="1600" b="1" dirty="0" smtClean="0">
                <a:latin typeface="Century Gothic" panose="020B0502020202020204" pitchFamily="34" charset="0"/>
              </a:rPr>
              <a:t>Чёткая </a:t>
            </a:r>
            <a:r>
              <a:rPr lang="ru-RU" sz="1600" b="1" dirty="0">
                <a:latin typeface="Century Gothic" panose="020B0502020202020204" pitchFamily="34" charset="0"/>
              </a:rPr>
              <a:t>структура</a:t>
            </a:r>
            <a:r>
              <a:rPr lang="ru-RU" sz="1600" dirty="0">
                <a:latin typeface="Century Gothic" panose="020B0502020202020204" pitchFamily="34" charset="0"/>
              </a:rPr>
              <a:t>. Библиографические записи произведений по конкретным вопросам группируются в разделы, в начале списка — общий раздел, рекомендующий литературу по теме в целом. </a:t>
            </a:r>
            <a:endParaRPr lang="ru-RU" sz="1600" dirty="0" smtClean="0">
              <a:latin typeface="Century Gothic" panose="020B0502020202020204" pitchFamily="34" charset="0"/>
            </a:endParaRPr>
          </a:p>
          <a:p>
            <a:r>
              <a:rPr lang="ru-RU" sz="1600" b="1" dirty="0" smtClean="0">
                <a:latin typeface="Century Gothic" panose="020B0502020202020204" pitchFamily="34" charset="0"/>
              </a:rPr>
              <a:t>Систематизация </a:t>
            </a:r>
            <a:r>
              <a:rPr lang="ru-RU" sz="1600" b="1" dirty="0">
                <a:latin typeface="Century Gothic" panose="020B0502020202020204" pitchFamily="34" charset="0"/>
              </a:rPr>
              <a:t>материала</a:t>
            </a:r>
            <a:r>
              <a:rPr lang="ru-RU" sz="1600" dirty="0">
                <a:latin typeface="Century Gothic" panose="020B0502020202020204" pitchFamily="34" charset="0"/>
              </a:rPr>
              <a:t>. Материал может быть систематизирован по историческим периодам, для списков географической литературы — по странам, краям, областям. </a:t>
            </a:r>
            <a:endParaRPr lang="ru-RU" sz="1600" dirty="0" smtClean="0">
              <a:latin typeface="Century Gothic" panose="020B0502020202020204" pitchFamily="34" charset="0"/>
            </a:endParaRPr>
          </a:p>
          <a:p>
            <a:r>
              <a:rPr lang="ru-RU" sz="1600" b="1" dirty="0" smtClean="0">
                <a:latin typeface="Century Gothic" panose="020B0502020202020204" pitchFamily="34" charset="0"/>
              </a:rPr>
              <a:t>Использование </a:t>
            </a:r>
            <a:r>
              <a:rPr lang="ru-RU" sz="1600" b="1" dirty="0">
                <a:latin typeface="Century Gothic" panose="020B0502020202020204" pitchFamily="34" charset="0"/>
              </a:rPr>
              <a:t>разных способов группировки</a:t>
            </a:r>
            <a:r>
              <a:rPr lang="ru-RU" sz="1600" dirty="0">
                <a:latin typeface="Century Gothic" panose="020B0502020202020204" pitchFamily="34" charset="0"/>
              </a:rPr>
              <a:t>. Это может быть систематический, тематический, хронологический порядок, группировка по персоналиям, жанрам литературы и другие. </a:t>
            </a:r>
            <a:endParaRPr lang="ru-RU" sz="1600" dirty="0" smtClean="0">
              <a:latin typeface="Century Gothic" panose="020B0502020202020204" pitchFamily="34" charset="0"/>
            </a:endParaRPr>
          </a:p>
          <a:p>
            <a:r>
              <a:rPr lang="ru-RU" sz="1600" b="1" dirty="0" smtClean="0">
                <a:latin typeface="Century Gothic" panose="020B0502020202020204" pitchFamily="34" charset="0"/>
              </a:rPr>
              <a:t>Наличие </a:t>
            </a:r>
            <a:r>
              <a:rPr lang="ru-RU" sz="1600" b="1" dirty="0">
                <a:latin typeface="Century Gothic" panose="020B0502020202020204" pitchFamily="34" charset="0"/>
              </a:rPr>
              <a:t>аннотаций</a:t>
            </a:r>
            <a:r>
              <a:rPr lang="ru-RU" sz="1600" dirty="0">
                <a:latin typeface="Century Gothic" panose="020B0502020202020204" pitchFamily="34" charset="0"/>
              </a:rPr>
              <a:t>. Они кратко характеризуют содержание темы, раскрывают её значение. В аннотациях отмечают особенности каждой книги — круг рассматриваемых вопросов, форму изложения, её своеобразие по сравнению с изданиями других авторов</a:t>
            </a:r>
            <a:r>
              <a:rPr lang="ru-RU" sz="1600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ru-RU" sz="1600" b="1" dirty="0" smtClean="0">
                <a:latin typeface="Century Gothic" panose="020B0502020202020204" pitchFamily="34" charset="0"/>
              </a:rPr>
              <a:t>Оформление</a:t>
            </a:r>
            <a:r>
              <a:rPr lang="ru-RU" sz="1600" dirty="0">
                <a:latin typeface="Century Gothic" panose="020B0502020202020204" pitchFamily="34" charset="0"/>
              </a:rPr>
              <a:t>. Издание должно быть цветным, ярким, с хорошими рисунками. Они могут изображать обложки книг, иллюстрации из них или просто соответствовать теме. </a:t>
            </a:r>
          </a:p>
        </p:txBody>
      </p:sp>
    </p:spTree>
    <p:extLst>
      <p:ext uri="{BB962C8B-B14F-4D97-AF65-F5344CB8AC3E}">
        <p14:creationId xmlns:p14="http://schemas.microsoft.com/office/powerpoint/2010/main" val="2007132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3000"/>
            <a:ext cx="4682836" cy="2377440"/>
          </a:xfrm>
        </p:spPr>
        <p:txBody>
          <a:bodyPr>
            <a:normAutofit/>
          </a:bodyPr>
          <a:lstStyle/>
          <a:p>
            <a:r>
              <a:rPr lang="ru-RU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Пример </a:t>
            </a:r>
            <a:br>
              <a:rPr lang="ru-RU" sz="26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рекомендательного </a:t>
            </a:r>
            <a:br>
              <a:rPr lang="ru-RU" sz="26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списка литературы</a:t>
            </a: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303" y="647302"/>
            <a:ext cx="7853094" cy="557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930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70" y="862641"/>
            <a:ext cx="7199810" cy="508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361375" y="2391951"/>
            <a:ext cx="36155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Пример </a:t>
            </a:r>
            <a:b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рекомендательного </a:t>
            </a:r>
            <a:endParaRPr lang="ru-RU" sz="20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списка 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литературы</a:t>
            </a:r>
          </a:p>
        </p:txBody>
      </p:sp>
    </p:spTree>
    <p:extLst>
      <p:ext uri="{BB962C8B-B14F-4D97-AF65-F5344CB8AC3E}">
        <p14:creationId xmlns:p14="http://schemas.microsoft.com/office/powerpoint/2010/main" val="153236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42" y="1092306"/>
            <a:ext cx="3860449" cy="460118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Пример </a:t>
            </a:r>
            <a:br>
              <a:rPr lang="ru-RU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рекомендательного списка литературы</a:t>
            </a:r>
            <a:endParaRPr lang="ru-RU" sz="2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122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691" y="872835"/>
            <a:ext cx="7659209" cy="55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648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03" y="727020"/>
            <a:ext cx="2484817" cy="409467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Century Gothic" panose="020B0502020202020204" pitchFamily="34" charset="0"/>
              </a:rPr>
              <a:t>Что почитать по </a:t>
            </a:r>
            <a:br>
              <a:rPr lang="ru-RU" sz="4000" dirty="0" smtClean="0">
                <a:latin typeface="Century Gothic" panose="020B0502020202020204" pitchFamily="34" charset="0"/>
              </a:rPr>
            </a:br>
            <a:r>
              <a:rPr lang="ru-RU" sz="4000" dirty="0" smtClean="0">
                <a:latin typeface="Century Gothic" panose="020B0502020202020204" pitchFamily="34" charset="0"/>
              </a:rPr>
              <a:t>теме</a:t>
            </a:r>
            <a:br>
              <a:rPr lang="ru-RU" sz="4000" dirty="0" smtClean="0">
                <a:latin typeface="Century Gothic" panose="020B0502020202020204" pitchFamily="34" charset="0"/>
              </a:rPr>
            </a:br>
            <a:endParaRPr lang="ru-RU" sz="4000" dirty="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81481" y="727020"/>
            <a:ext cx="742080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Книги:</a:t>
            </a:r>
            <a: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</a:p>
          <a:p>
            <a:pPr marL="228600" indent="-228600">
              <a:buAutoNum type="arabicPeriod"/>
            </a:pPr>
            <a:r>
              <a:rPr lang="ru-RU" sz="1600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Бавин</a:t>
            </a:r>
            <a:r>
              <a:rPr lang="ru-RU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, С. П. Рекомендательная библиография: как это делается сегодня : </a:t>
            </a:r>
            <a:r>
              <a:rPr lang="ru-RU" sz="1600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практ</a:t>
            </a:r>
            <a:r>
              <a:rPr lang="ru-RU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. пособие для работников б-к / С.П. </a:t>
            </a:r>
            <a:r>
              <a:rPr lang="ru-RU" sz="1600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Бавин</a:t>
            </a:r>
            <a:r>
              <a:rPr lang="ru-RU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. - Москва : Пашков дом, 2011.- 134 с</a:t>
            </a:r>
            <a: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ru-RU" sz="16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endParaRPr lang="ru-RU" sz="16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Статьи:</a:t>
            </a:r>
          </a:p>
          <a:p>
            <a:pPr marL="228600" indent="-228600">
              <a:buAutoNum type="arabicPeriod"/>
            </a:pPr>
            <a:r>
              <a:rPr lang="ru-RU" sz="1600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Бавин</a:t>
            </a:r>
            <a:r>
              <a:rPr lang="ru-RU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, С. </a:t>
            </a:r>
            <a: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П. Библиографическая </a:t>
            </a:r>
            <a:r>
              <a:rPr lang="ru-RU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запись в рекомендательном указателе / С. </a:t>
            </a:r>
            <a:r>
              <a:rPr lang="ru-RU" sz="1600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Бавин</a:t>
            </a:r>
            <a:r>
              <a:rPr lang="ru-RU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 // Библиография. – 2010. – № 6. – С. 35-44. </a:t>
            </a:r>
            <a:endParaRPr lang="ru-RU" sz="16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228600" indent="-228600">
              <a:buAutoNum type="arabicPeriod"/>
            </a:pPr>
            <a:r>
              <a:rPr lang="ru-RU" sz="1600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Баркова</a:t>
            </a:r>
            <a:r>
              <a:rPr lang="ru-RU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, И. «Господа взрослые, укажите детям…»: инновации в рекомендациях: [опыт создания библиографических пособий-игрушек, рекомендательных пособий малых форм для детей] / И. </a:t>
            </a:r>
            <a:r>
              <a:rPr lang="ru-RU" sz="1600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Баркова</a:t>
            </a:r>
            <a:r>
              <a:rPr lang="ru-RU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 // Мир библиографии. – 2013. – № 7. – С. 37-39. </a:t>
            </a:r>
            <a:endParaRPr lang="ru-RU" sz="16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228600" indent="-228600">
              <a:buAutoNum type="arabicPeriod"/>
            </a:pPr>
            <a:r>
              <a:rPr lang="ru-RU" sz="1600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Баркова</a:t>
            </a:r>
            <a:r>
              <a:rPr lang="ru-RU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, И. Советы родителям: как ответить на тысячи детских «почему»: путеводитель по миру литературы: [о малых формах рекомендательных библиографических пособий] / И. </a:t>
            </a:r>
            <a:r>
              <a:rPr lang="ru-RU" sz="1600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Баркова</a:t>
            </a:r>
            <a:r>
              <a:rPr lang="ru-RU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 // Библиотека. – 2013. – № 2. – С. 57-61. </a:t>
            </a:r>
          </a:p>
          <a:p>
            <a:r>
              <a:rPr lang="ru-RU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 </a:t>
            </a:r>
            <a: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4. </a:t>
            </a:r>
            <a:r>
              <a:rPr lang="ru-RU" sz="1600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Дорохина</a:t>
            </a:r>
            <a:r>
              <a:rPr lang="ru-RU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, С. В. Рекомендательная </a:t>
            </a:r>
            <a: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библиография    </a:t>
            </a:r>
          </a:p>
          <a:p>
            <a:r>
              <a:rPr lang="ru-RU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художественной литературы/ </a:t>
            </a:r>
            <a:r>
              <a:rPr lang="ru-RU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С. В. </a:t>
            </a:r>
            <a:r>
              <a:rPr lang="ru-RU" sz="1600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Дорохина</a:t>
            </a:r>
            <a:r>
              <a:rPr lang="ru-RU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, Н. В. Лопатина // </a:t>
            </a:r>
            <a: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ru-RU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Библиография</a:t>
            </a:r>
            <a:r>
              <a:rPr lang="ru-RU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. - 2014. - </a:t>
            </a:r>
            <a: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№3</a:t>
            </a:r>
            <a:r>
              <a:rPr lang="ru-RU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. - С. 46-53.</a:t>
            </a:r>
          </a:p>
          <a:p>
            <a:r>
              <a:rPr lang="ru-RU" sz="1600" dirty="0">
                <a:solidFill>
                  <a:srgbClr val="4D4D4D"/>
                </a:solidFill>
                <a:latin typeface="Century Gothic" panose="020B0502020202020204" pitchFamily="34" charset="0"/>
              </a:rPr>
              <a:t>  </a:t>
            </a:r>
            <a:endParaRPr lang="ru-RU" sz="1600" b="0" i="0" dirty="0">
              <a:solidFill>
                <a:srgbClr val="4D4D4D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23" y="3715205"/>
            <a:ext cx="2212975" cy="2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829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latin typeface="Century Gothic" panose="020B0502020202020204" pitchFamily="34" charset="0"/>
              </a:rPr>
              <a:t>ГОСТ Р 7.0.100-2018 «Библиографическая запись. Библиографическое описание. Общие требования и правила составления</a:t>
            </a:r>
            <a:r>
              <a:rPr lang="ru-RU" sz="2800" dirty="0" smtClean="0">
                <a:latin typeface="Century Gothic" panose="020B0502020202020204" pitchFamily="34" charset="0"/>
              </a:rPr>
              <a:t>»</a:t>
            </a:r>
          </a:p>
          <a:p>
            <a:pPr marL="0" indent="0" algn="ctr">
              <a:buNone/>
            </a:pPr>
            <a:r>
              <a:rPr lang="ru-RU" sz="2400" i="1" dirty="0" smtClean="0">
                <a:latin typeface="Century Gothic" panose="020B0502020202020204" pitchFamily="34" charset="0"/>
              </a:rPr>
              <a:t>является основной рекомендацией</a:t>
            </a:r>
          </a:p>
          <a:p>
            <a:pPr marL="0" indent="0" algn="ctr">
              <a:buNone/>
            </a:pPr>
            <a:r>
              <a:rPr lang="ru-RU" sz="2400" i="1" dirty="0" smtClean="0">
                <a:latin typeface="Century Gothic" panose="020B0502020202020204" pitchFamily="34" charset="0"/>
              </a:rPr>
              <a:t> </a:t>
            </a:r>
            <a:r>
              <a:rPr lang="ru-RU" sz="2400" i="1" dirty="0">
                <a:latin typeface="Century Gothic" panose="020B0502020202020204" pitchFamily="34" charset="0"/>
              </a:rPr>
              <a:t>к оформлению </a:t>
            </a:r>
            <a:r>
              <a:rPr lang="ru-RU" sz="2400" i="1" dirty="0" smtClean="0">
                <a:latin typeface="Century Gothic" panose="020B0502020202020204" pitchFamily="34" charset="0"/>
              </a:rPr>
              <a:t>списков литературы </a:t>
            </a:r>
          </a:p>
          <a:p>
            <a:pPr marL="0" indent="0" algn="ctr">
              <a:buNone/>
            </a:pPr>
            <a:r>
              <a:rPr lang="ru-RU" sz="2400" i="1" dirty="0" smtClean="0">
                <a:latin typeface="Century Gothic" panose="020B0502020202020204" pitchFamily="34" charset="0"/>
              </a:rPr>
              <a:t>на </a:t>
            </a:r>
            <a:r>
              <a:rPr lang="ru-RU" sz="2400" i="1" dirty="0">
                <a:latin typeface="Century Gothic" panose="020B0502020202020204" pitchFamily="34" charset="0"/>
              </a:rPr>
              <a:t>территории Российской Федерации 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7085"/>
            <a:ext cx="3283527" cy="246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152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9338" y="1676819"/>
            <a:ext cx="7315200" cy="3546821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Century Gothic" panose="020B0502020202020204" pitchFamily="34" charset="0"/>
              </a:rPr>
              <a:t>Спасибо за внимание</a:t>
            </a:r>
            <a:r>
              <a:rPr lang="ru-RU" sz="3200" dirty="0" smtClean="0">
                <a:latin typeface="Century Gothic" panose="020B0502020202020204" pitchFamily="34" charset="0"/>
              </a:rPr>
              <a:t>!</a:t>
            </a:r>
            <a:br>
              <a:rPr lang="ru-RU" sz="3200" dirty="0" smtClean="0">
                <a:latin typeface="Century Gothic" panose="020B0502020202020204" pitchFamily="34" charset="0"/>
              </a:rPr>
            </a:br>
            <a:r>
              <a:rPr lang="ru-RU" sz="3200" dirty="0" smtClean="0">
                <a:latin typeface="Century Gothic" panose="020B0502020202020204" pitchFamily="34" charset="0"/>
              </a:rPr>
              <a:t>___________</a:t>
            </a:r>
            <a:r>
              <a:rPr lang="ru-RU" sz="3200" dirty="0">
                <a:latin typeface="Century Gothic" panose="020B0502020202020204" pitchFamily="34" charset="0"/>
              </a:rPr>
              <a:t/>
            </a:r>
            <a:br>
              <a:rPr lang="ru-RU" sz="3200" dirty="0">
                <a:latin typeface="Century Gothic" panose="020B0502020202020204" pitchFamily="34" charset="0"/>
              </a:rPr>
            </a:br>
            <a:r>
              <a:rPr lang="ru-RU" sz="3200" dirty="0">
                <a:latin typeface="Century Gothic" panose="020B0502020202020204" pitchFamily="34" charset="0"/>
              </a:rPr>
              <a:t/>
            </a:r>
            <a:br>
              <a:rPr lang="ru-RU" sz="3200" dirty="0">
                <a:latin typeface="Century Gothic" panose="020B0502020202020204" pitchFamily="34" charset="0"/>
              </a:rPr>
            </a:br>
            <a:r>
              <a:rPr lang="ru-RU" sz="3200" i="1" dirty="0">
                <a:latin typeface="Century Gothic" panose="020B0502020202020204" pitchFamily="34" charset="0"/>
              </a:rPr>
              <a:t>зав. информационно-библиографическим отделом </a:t>
            </a:r>
            <a:br>
              <a:rPr lang="ru-RU" sz="3200" i="1" dirty="0">
                <a:latin typeface="Century Gothic" panose="020B0502020202020204" pitchFamily="34" charset="0"/>
              </a:rPr>
            </a:br>
            <a:r>
              <a:rPr lang="ru-RU" sz="3200" i="1" dirty="0">
                <a:latin typeface="Century Gothic" panose="020B0502020202020204" pitchFamily="34" charset="0"/>
              </a:rPr>
              <a:t>Ольга Романовна Соколова</a:t>
            </a:r>
            <a:br>
              <a:rPr lang="ru-RU" sz="3200" i="1" dirty="0">
                <a:latin typeface="Century Gothic" panose="020B0502020202020204" pitchFamily="34" charset="0"/>
              </a:rPr>
            </a:br>
            <a:r>
              <a:rPr lang="ru-RU" sz="3200" i="1" dirty="0">
                <a:latin typeface="Century Gothic" panose="020B0502020202020204" pitchFamily="34" charset="0"/>
              </a:rPr>
              <a:t>__________</a:t>
            </a:r>
            <a:br>
              <a:rPr lang="ru-RU" sz="3200" i="1" dirty="0">
                <a:latin typeface="Century Gothic" panose="020B0502020202020204" pitchFamily="34" charset="0"/>
              </a:rPr>
            </a:br>
            <a:r>
              <a:rPr lang="en-US" sz="3200" b="1" dirty="0">
                <a:latin typeface="Century Gothic" panose="020B0502020202020204" pitchFamily="34" charset="0"/>
              </a:rPr>
              <a:t>E-mail</a:t>
            </a:r>
            <a:r>
              <a:rPr lang="ru-RU" sz="3200" b="1" dirty="0" smtClean="0">
                <a:latin typeface="Century Gothic" panose="020B0502020202020204" pitchFamily="34" charset="0"/>
              </a:rPr>
              <a:t>: </a:t>
            </a:r>
            <a:r>
              <a:rPr lang="en-US" sz="3200" b="1" dirty="0" smtClean="0">
                <a:latin typeface="Century Gothic" panose="020B0502020202020204" pitchFamily="34" charset="0"/>
              </a:rPr>
              <a:t>ibo@cbs-kstovo.ru </a:t>
            </a:r>
            <a:r>
              <a:rPr lang="ru-RU" sz="3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/>
            </a:r>
            <a:br>
              <a:rPr lang="ru-RU" sz="3200" b="1" dirty="0">
                <a:solidFill>
                  <a:srgbClr val="FFFF00"/>
                </a:solidFill>
                <a:latin typeface="Century Gothic" panose="020B0502020202020204" pitchFamily="34" charset="0"/>
              </a:rPr>
            </a:br>
            <a:r>
              <a:rPr lang="ru-RU" sz="3200" b="1" dirty="0">
                <a:latin typeface="Century Gothic" panose="020B0502020202020204" pitchFamily="34" charset="0"/>
              </a:rPr>
              <a:t>Телефон: 2-47-97 (доб. 110)</a:t>
            </a:r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538" y="1888879"/>
            <a:ext cx="3334760" cy="333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489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2473" y="1263273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Список литературы</a:t>
            </a:r>
            <a:r>
              <a:rPr lang="ru-RU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, </a:t>
            </a:r>
            <a:endParaRPr lang="ru-RU" sz="32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являясь </a:t>
            </a:r>
            <a:r>
              <a:rPr lang="ru-RU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библиографическим пособием, </a:t>
            </a:r>
            <a:endParaRPr lang="ru-RU" sz="32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выполняется </a:t>
            </a:r>
            <a:r>
              <a:rPr lang="ru-RU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в соответствии с требованиями </a:t>
            </a:r>
            <a:r>
              <a:rPr lang="ru-RU" sz="3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стандарта.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endParaRPr lang="ru-RU" sz="32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ru-RU" sz="3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728" y="3643745"/>
            <a:ext cx="3117272" cy="311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151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161" y="1253928"/>
            <a:ext cx="5619440" cy="420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317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8128" y="1763734"/>
            <a:ext cx="7315200" cy="32552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entury Gothic" panose="020B0502020202020204" pitchFamily="34" charset="0"/>
              </a:rPr>
              <a:t>Библиографическое </a:t>
            </a:r>
            <a:r>
              <a:rPr lang="ru-RU" sz="2800" b="1" dirty="0">
                <a:latin typeface="Century Gothic" panose="020B0502020202020204" pitchFamily="34" charset="0"/>
              </a:rPr>
              <a:t>описание составной части ресурса</a:t>
            </a:r>
            <a:r>
              <a:rPr lang="ru-RU" sz="2800" dirty="0">
                <a:latin typeface="Century Gothic" panose="020B0502020202020204" pitchFamily="34" charset="0"/>
              </a:rPr>
              <a:t> </a:t>
            </a:r>
            <a:r>
              <a:rPr lang="ru-RU" sz="2800" dirty="0" smtClean="0">
                <a:latin typeface="Century Gothic" panose="020B0502020202020204" pitchFamily="34" charset="0"/>
              </a:rPr>
              <a:t>(аналитическое описание)—</a:t>
            </a:r>
            <a:r>
              <a:rPr lang="ru-RU" sz="2800" dirty="0">
                <a:latin typeface="Century Gothic" panose="020B0502020202020204" pitchFamily="34" charset="0"/>
              </a:rPr>
              <a:t> это способ описать какую-то часть ресурса (например, </a:t>
            </a:r>
            <a:r>
              <a:rPr lang="ru-RU" sz="2800" dirty="0" smtClean="0">
                <a:latin typeface="Century Gothic" panose="020B0502020202020204" pitchFamily="34" charset="0"/>
              </a:rPr>
              <a:t>статью) </a:t>
            </a:r>
            <a:r>
              <a:rPr lang="ru-RU" sz="2800" dirty="0" smtClean="0">
                <a:latin typeface="Century Gothic" panose="020B0502020202020204" pitchFamily="34" charset="0"/>
              </a:rPr>
              <a:t/>
            </a:r>
            <a:br>
              <a:rPr lang="ru-RU" sz="2800" dirty="0" smtClean="0">
                <a:latin typeface="Century Gothic" panose="020B0502020202020204" pitchFamily="34" charset="0"/>
              </a:rPr>
            </a:br>
            <a:r>
              <a:rPr lang="ru-RU" sz="2800" dirty="0" smtClean="0">
                <a:latin typeface="Century Gothic" panose="020B0502020202020204" pitchFamily="34" charset="0"/>
              </a:rPr>
              <a:t>так</a:t>
            </a:r>
            <a:r>
              <a:rPr lang="ru-RU" sz="2800" dirty="0">
                <a:latin typeface="Century Gothic" panose="020B0502020202020204" pitchFamily="34" charset="0"/>
              </a:rPr>
              <a:t>, чтобы её можно было </a:t>
            </a:r>
            <a:r>
              <a:rPr lang="ru-RU" sz="2800" dirty="0" smtClean="0">
                <a:latin typeface="Century Gothic" panose="020B0502020202020204" pitchFamily="34" charset="0"/>
              </a:rPr>
              <a:t>найт</a:t>
            </a:r>
            <a:r>
              <a:rPr lang="ru-RU" sz="2800" dirty="0" smtClean="0">
                <a:latin typeface="Century Gothic" panose="020B0502020202020204" pitchFamily="34" charset="0"/>
              </a:rPr>
              <a:t>и.</a:t>
            </a:r>
            <a:r>
              <a:rPr lang="ru-RU" sz="2800" dirty="0" smtClean="0">
                <a:latin typeface="Century Gothic" panose="020B0502020202020204" pitchFamily="34" charset="0"/>
              </a:rPr>
              <a:t/>
            </a:r>
            <a:br>
              <a:rPr lang="ru-RU" sz="2800" dirty="0" smtClean="0">
                <a:latin typeface="Century Gothic" panose="020B0502020202020204" pitchFamily="34" charset="0"/>
              </a:rPr>
            </a:br>
            <a:r>
              <a:rPr lang="ru-RU" sz="2800" dirty="0" smtClean="0">
                <a:latin typeface="Century Gothic" panose="020B0502020202020204" pitchFamily="34" charset="0"/>
              </a:rPr>
              <a:t/>
            </a:r>
            <a:br>
              <a:rPr lang="ru-RU" sz="2800" dirty="0" smtClean="0">
                <a:latin typeface="Century Gothic" panose="020B0502020202020204" pitchFamily="34" charset="0"/>
              </a:rPr>
            </a:br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32863" y="1934359"/>
            <a:ext cx="313098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Аналитическое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описание</a:t>
            </a:r>
            <a:endParaRPr lang="ru-RU" sz="32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872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6503" y="1104484"/>
            <a:ext cx="7315200" cy="422951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entury Gothic" panose="020B0502020202020204" pitchFamily="34" charset="0"/>
              </a:rPr>
              <a:t>Аналитическое </a:t>
            </a:r>
            <a:r>
              <a:rPr lang="ru-RU" sz="2800" dirty="0">
                <a:latin typeface="Century Gothic" panose="020B0502020202020204" pitchFamily="34" charset="0"/>
              </a:rPr>
              <a:t>описание </a:t>
            </a:r>
            <a:r>
              <a:rPr lang="ru-RU" sz="2800" dirty="0" smtClean="0">
                <a:latin typeface="Century Gothic" panose="020B0502020202020204" pitchFamily="34" charset="0"/>
              </a:rPr>
              <a:t>имеет </a:t>
            </a:r>
            <a:r>
              <a:rPr lang="ru-RU" sz="2800" dirty="0">
                <a:latin typeface="Century Gothic" panose="020B0502020202020204" pitchFamily="34" charset="0"/>
              </a:rPr>
              <a:t>в своем составе две части, </a:t>
            </a:r>
            <a:r>
              <a:rPr lang="ru-RU" sz="2800" dirty="0" smtClean="0">
                <a:latin typeface="Century Gothic" panose="020B0502020202020204" pitchFamily="34" charset="0"/>
              </a:rPr>
              <a:t/>
            </a:r>
            <a:br>
              <a:rPr lang="ru-RU" sz="2800" dirty="0" smtClean="0">
                <a:latin typeface="Century Gothic" panose="020B0502020202020204" pitchFamily="34" charset="0"/>
              </a:rPr>
            </a:br>
            <a:r>
              <a:rPr lang="ru-RU" sz="2800" dirty="0" smtClean="0">
                <a:latin typeface="Century Gothic" panose="020B0502020202020204" pitchFamily="34" charset="0"/>
              </a:rPr>
              <a:t>разделенные </a:t>
            </a:r>
            <a:r>
              <a:rPr lang="ru-RU" sz="2800" dirty="0">
                <a:latin typeface="Century Gothic" panose="020B0502020202020204" pitchFamily="34" charset="0"/>
              </a:rPr>
              <a:t>двумя косыми чертами </a:t>
            </a:r>
            <a:r>
              <a:rPr lang="ru-RU" sz="2800" dirty="0" smtClean="0">
                <a:latin typeface="Century Gothic" panose="020B0502020202020204" pitchFamily="34" charset="0"/>
              </a:rPr>
              <a:t/>
            </a:r>
            <a:br>
              <a:rPr lang="ru-RU" sz="2800" dirty="0" smtClean="0">
                <a:latin typeface="Century Gothic" panose="020B0502020202020204" pitchFamily="34" charset="0"/>
              </a:rPr>
            </a:br>
            <a:r>
              <a:rPr lang="ru-RU" sz="2800" dirty="0" smtClean="0">
                <a:latin typeface="Century Gothic" panose="020B0502020202020204" pitchFamily="34" charset="0"/>
              </a:rPr>
              <a:t>(//).</a:t>
            </a:r>
            <a:br>
              <a:rPr lang="ru-RU" sz="2800" dirty="0" smtClean="0">
                <a:latin typeface="Century Gothic" panose="020B0502020202020204" pitchFamily="34" charset="0"/>
              </a:rPr>
            </a:br>
            <a:r>
              <a:rPr lang="ru-RU" sz="2800" dirty="0" smtClean="0">
                <a:latin typeface="Century Gothic" panose="020B0502020202020204" pitchFamily="34" charset="0"/>
              </a:rPr>
              <a:t/>
            </a:r>
            <a:br>
              <a:rPr lang="ru-RU" sz="2800" dirty="0" smtClean="0">
                <a:latin typeface="Century Gothic" panose="020B0502020202020204" pitchFamily="34" charset="0"/>
              </a:rPr>
            </a:br>
            <a:r>
              <a:rPr lang="ru-RU" sz="2800" dirty="0">
                <a:latin typeface="Century Gothic" panose="020B0502020202020204" pitchFamily="34" charset="0"/>
              </a:rPr>
              <a:t/>
            </a:r>
            <a:br>
              <a:rPr lang="ru-RU" sz="2800" dirty="0">
                <a:latin typeface="Century Gothic" panose="020B0502020202020204" pitchFamily="34" charset="0"/>
              </a:rPr>
            </a:br>
            <a:r>
              <a:rPr lang="ru-RU" sz="2800" dirty="0" smtClean="0">
                <a:latin typeface="Century Gothic" panose="020B0502020202020204" pitchFamily="34" charset="0"/>
              </a:rPr>
              <a:t/>
            </a:r>
            <a:br>
              <a:rPr lang="ru-RU" sz="2800" dirty="0" smtClean="0">
                <a:latin typeface="Century Gothic" panose="020B0502020202020204" pitchFamily="34" charset="0"/>
              </a:rPr>
            </a:br>
            <a:r>
              <a:rPr lang="ru-RU" sz="2800" dirty="0" smtClean="0">
                <a:latin typeface="Century Gothic" panose="020B0502020202020204" pitchFamily="34" charset="0"/>
              </a:rPr>
              <a:t> </a:t>
            </a:r>
            <a:r>
              <a:rPr lang="ru-RU" sz="2800" dirty="0">
                <a:latin typeface="Century Gothic" panose="020B0502020202020204" pitchFamily="34" charset="0"/>
              </a:rPr>
              <a:t>Первая включает сведения о </a:t>
            </a:r>
            <a:r>
              <a:rPr lang="ru-RU" sz="2800" dirty="0" smtClean="0">
                <a:latin typeface="Century Gothic" panose="020B0502020202020204" pitchFamily="34" charset="0"/>
              </a:rPr>
              <a:t>статье, </a:t>
            </a:r>
            <a:r>
              <a:rPr lang="ru-RU" sz="2800" dirty="0">
                <a:latin typeface="Century Gothic" panose="020B0502020202020204" pitchFamily="34" charset="0"/>
              </a:rPr>
              <a:t>вторая – </a:t>
            </a:r>
            <a:r>
              <a:rPr lang="ru-RU" sz="2800" dirty="0" smtClean="0">
                <a:latin typeface="Century Gothic" panose="020B0502020202020204" pitchFamily="34" charset="0"/>
              </a:rPr>
              <a:t>об источнике, </a:t>
            </a:r>
            <a:r>
              <a:rPr lang="ru-RU" sz="2800" dirty="0">
                <a:latin typeface="Century Gothic" panose="020B0502020202020204" pitchFamily="34" charset="0"/>
              </a:rPr>
              <a:t>в котором она опубликована.</a:t>
            </a:r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994" y="1298448"/>
            <a:ext cx="3528968" cy="448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605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762" y="1979069"/>
            <a:ext cx="7315200" cy="32552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Century Gothic" panose="020B0502020202020204" pitchFamily="34" charset="0"/>
              </a:rPr>
              <a:t>Первая часть аналитического описания</a:t>
            </a:r>
            <a:br>
              <a:rPr lang="ru-RU" sz="2800" b="1" dirty="0" smtClean="0">
                <a:latin typeface="Century Gothic" panose="020B0502020202020204" pitchFamily="34" charset="0"/>
              </a:rPr>
            </a:br>
            <a:r>
              <a:rPr lang="ru-RU" sz="2800" dirty="0" smtClean="0">
                <a:latin typeface="Century Gothic" panose="020B0502020202020204" pitchFamily="34" charset="0"/>
              </a:rPr>
              <a:t>включает </a:t>
            </a:r>
            <a:r>
              <a:rPr lang="ru-RU" sz="2800" dirty="0">
                <a:latin typeface="Century Gothic" panose="020B0502020202020204" pitchFamily="34" charset="0"/>
              </a:rPr>
              <a:t>следующие элементы</a:t>
            </a:r>
            <a:r>
              <a:rPr lang="ru-RU" sz="2800" dirty="0" smtClean="0">
                <a:latin typeface="Century Gothic" panose="020B0502020202020204" pitchFamily="34" charset="0"/>
              </a:rPr>
              <a:t>:</a:t>
            </a:r>
            <a:br>
              <a:rPr lang="ru-RU" sz="2800" dirty="0" smtClean="0">
                <a:latin typeface="Century Gothic" panose="020B0502020202020204" pitchFamily="34" charset="0"/>
              </a:rPr>
            </a:br>
            <a:r>
              <a:rPr lang="ru-RU" sz="2800" dirty="0">
                <a:latin typeface="Century Gothic" panose="020B0502020202020204" pitchFamily="34" charset="0"/>
              </a:rPr>
              <a:t/>
            </a:r>
            <a:br>
              <a:rPr lang="ru-RU" sz="2800" dirty="0">
                <a:latin typeface="Century Gothic" panose="020B0502020202020204" pitchFamily="34" charset="0"/>
              </a:rPr>
            </a:br>
            <a:r>
              <a:rPr lang="ru-RU" sz="2800" b="1" dirty="0">
                <a:latin typeface="Century Gothic" panose="020B0502020202020204" pitchFamily="34" charset="0"/>
              </a:rPr>
              <a:t>Основное заглавие</a:t>
            </a:r>
            <a:r>
              <a:rPr lang="ru-RU" sz="2800" dirty="0">
                <a:latin typeface="Century Gothic" panose="020B0502020202020204" pitchFamily="34" charset="0"/>
              </a:rPr>
              <a:t>. </a:t>
            </a:r>
            <a:r>
              <a:rPr lang="ru-RU" sz="2800" dirty="0" smtClean="0">
                <a:latin typeface="Century Gothic" panose="020B0502020202020204" pitchFamily="34" charset="0"/>
              </a:rPr>
              <a:t/>
            </a:r>
            <a:br>
              <a:rPr lang="ru-RU" sz="2800" dirty="0" smtClean="0">
                <a:latin typeface="Century Gothic" panose="020B0502020202020204" pitchFamily="34" charset="0"/>
              </a:rPr>
            </a:br>
            <a:r>
              <a:rPr lang="ru-RU" sz="2800" dirty="0" smtClean="0">
                <a:latin typeface="Century Gothic" panose="020B0502020202020204" pitchFamily="34" charset="0"/>
              </a:rPr>
              <a:t/>
            </a:r>
            <a:br>
              <a:rPr lang="ru-RU" sz="2800" dirty="0" smtClean="0">
                <a:latin typeface="Century Gothic" panose="020B0502020202020204" pitchFamily="34" charset="0"/>
              </a:rPr>
            </a:br>
            <a:r>
              <a:rPr lang="ru-RU" sz="2800" dirty="0" smtClean="0">
                <a:latin typeface="Century Gothic" panose="020B0502020202020204" pitchFamily="34" charset="0"/>
              </a:rPr>
              <a:t>Пар</a:t>
            </a:r>
            <a:r>
              <a:rPr lang="ru-RU" sz="2800" b="1" dirty="0" smtClean="0">
                <a:latin typeface="Century Gothic" panose="020B0502020202020204" pitchFamily="34" charset="0"/>
              </a:rPr>
              <a:t>аллельное </a:t>
            </a:r>
            <a:r>
              <a:rPr lang="ru-RU" sz="2800" b="1" dirty="0">
                <a:latin typeface="Century Gothic" panose="020B0502020202020204" pitchFamily="34" charset="0"/>
              </a:rPr>
              <a:t>заглавие</a:t>
            </a:r>
            <a:r>
              <a:rPr lang="ru-RU" sz="2800" dirty="0" smtClean="0">
                <a:latin typeface="Century Gothic" panose="020B0502020202020204" pitchFamily="34" charset="0"/>
              </a:rPr>
              <a:t>.</a:t>
            </a:r>
            <a:br>
              <a:rPr lang="ru-RU" sz="2800" dirty="0" smtClean="0">
                <a:latin typeface="Century Gothic" panose="020B0502020202020204" pitchFamily="34" charset="0"/>
              </a:rPr>
            </a:br>
            <a:r>
              <a:rPr lang="ru-RU" sz="2800" dirty="0" smtClean="0">
                <a:latin typeface="Century Gothic" panose="020B0502020202020204" pitchFamily="34" charset="0"/>
              </a:rPr>
              <a:t> </a:t>
            </a:r>
            <a:br>
              <a:rPr lang="ru-RU" sz="2800" dirty="0" smtClean="0">
                <a:latin typeface="Century Gothic" panose="020B0502020202020204" pitchFamily="34" charset="0"/>
              </a:rPr>
            </a:br>
            <a:r>
              <a:rPr lang="ru-RU" sz="2800" b="1" dirty="0" smtClean="0">
                <a:latin typeface="Century Gothic" panose="020B0502020202020204" pitchFamily="34" charset="0"/>
              </a:rPr>
              <a:t>Вид </a:t>
            </a:r>
            <a:r>
              <a:rPr lang="ru-RU" sz="2800" b="1" dirty="0">
                <a:latin typeface="Century Gothic" panose="020B0502020202020204" pitchFamily="34" charset="0"/>
              </a:rPr>
              <a:t>содержания</a:t>
            </a:r>
            <a:r>
              <a:rPr lang="ru-RU" sz="2800" dirty="0">
                <a:latin typeface="Century Gothic" panose="020B0502020202020204" pitchFamily="34" charset="0"/>
              </a:rPr>
              <a:t>. </a:t>
            </a:r>
            <a:r>
              <a:rPr lang="ru-RU" sz="2800" dirty="0" smtClean="0">
                <a:latin typeface="Century Gothic" panose="020B0502020202020204" pitchFamily="34" charset="0"/>
              </a:rPr>
              <a:t/>
            </a:r>
            <a:br>
              <a:rPr lang="ru-RU" sz="2800" dirty="0" smtClean="0">
                <a:latin typeface="Century Gothic" panose="020B0502020202020204" pitchFamily="34" charset="0"/>
              </a:rPr>
            </a:br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3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704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603" y="1247261"/>
            <a:ext cx="7315200" cy="325526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/>
              <a:t/>
            </a:r>
            <a:br>
              <a:rPr lang="ru-RU" sz="6000" b="1" dirty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/>
              <a:t/>
            </a:r>
            <a:br>
              <a:rPr lang="ru-RU" sz="6000" b="1" dirty="0"/>
            </a:br>
            <a:r>
              <a:rPr lang="ru-RU" sz="31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Обязательный элемент.</a:t>
            </a:r>
            <a:br>
              <a:rPr lang="ru-RU" sz="31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sz="3100" dirty="0">
                <a:solidFill>
                  <a:srgbClr val="0070C0"/>
                </a:solidFill>
                <a:latin typeface="Century Gothic" panose="020B0502020202020204" pitchFamily="34" charset="0"/>
              </a:rPr>
              <a:t/>
            </a:r>
            <a:br>
              <a:rPr lang="ru-RU" sz="3100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Не </a:t>
            </a:r>
            <a:r>
              <a:rPr lang="ru-RU" sz="3100" dirty="0">
                <a:solidFill>
                  <a:srgbClr val="0070C0"/>
                </a:solidFill>
                <a:latin typeface="Century Gothic" panose="020B0502020202020204" pitchFamily="34" charset="0"/>
              </a:rPr>
              <a:t>подлежит сокращению или изменению. </a:t>
            </a:r>
            <a:br>
              <a:rPr lang="ru-RU" sz="3100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endParaRPr lang="ru-RU" sz="31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8335" y="2274728"/>
            <a:ext cx="26837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Основное </a:t>
            </a:r>
            <a:endParaRPr lang="ru-RU" sz="36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заглавие</a:t>
            </a:r>
            <a:endParaRPr lang="ru-RU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553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6982" y="714183"/>
            <a:ext cx="3699163" cy="460118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Сведения об </a:t>
            </a:r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ответственности</a:t>
            </a:r>
            <a:b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77407" y="1775936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Если </a:t>
            </a:r>
            <a:r>
              <a:rPr lang="ru-RU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статья написана одним, двумя или тремя авторами, то описание составляют по первому автору. </a:t>
            </a:r>
            <a:endParaRPr lang="ru-RU" sz="28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endParaRPr lang="ru-RU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ru-RU" sz="2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Если </a:t>
            </a:r>
            <a:r>
              <a:rPr lang="ru-RU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авторов более трёх, </a:t>
            </a:r>
            <a:endParaRPr lang="ru-RU" sz="28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ru-RU" sz="2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то </a:t>
            </a:r>
            <a:r>
              <a:rPr lang="ru-RU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описание составляют на заглавие статьи.</a:t>
            </a:r>
          </a:p>
        </p:txBody>
      </p:sp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495306"/>
            <a:ext cx="2373905" cy="237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672641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387</TotalTime>
  <Words>436</Words>
  <Application>Microsoft Office PowerPoint</Application>
  <PresentationFormat>Широкоэкранный</PresentationFormat>
  <Paragraphs>73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Calibri</vt:lpstr>
      <vt:lpstr>Century Gothic</vt:lpstr>
      <vt:lpstr>Corbel</vt:lpstr>
      <vt:lpstr>Times New Roman</vt:lpstr>
      <vt:lpstr>Wingdings 2</vt:lpstr>
      <vt:lpstr>Рама</vt:lpstr>
      <vt:lpstr>Кстово 2025</vt:lpstr>
      <vt:lpstr>Презентация PowerPoint</vt:lpstr>
      <vt:lpstr>Презентация PowerPoint</vt:lpstr>
      <vt:lpstr>Презентация PowerPoint</vt:lpstr>
      <vt:lpstr>Библиографическое описание составной части ресурса (аналитическое описание)— это способ описать какую-то часть ресурса (например, статью)  так, чтобы её можно было найти.  </vt:lpstr>
      <vt:lpstr>Аналитическое описание имеет в своем составе две части,  разделенные двумя косыми чертами  (//).     Первая включает сведения о статье, вторая – об источнике, в котором она опубликована.</vt:lpstr>
      <vt:lpstr>Первая часть аналитического описания включает следующие элементы:  Основное заглавие.   Параллельное заглавие.   Вид содержания.  </vt:lpstr>
      <vt:lpstr>    Обязательный элемент.  Не подлежит сокращению или изменению.  </vt:lpstr>
      <vt:lpstr>Сведения об ответственности </vt:lpstr>
      <vt:lpstr>Вид содержания</vt:lpstr>
      <vt:lpstr>Средство доступа</vt:lpstr>
      <vt:lpstr>Название источника, в котором опубликована статья.    Год, число и месяц выхода номера.    Номера страниц, на которых помещена статья (если газета имеет более 8 страниц).     </vt:lpstr>
      <vt:lpstr>Особенности библиографической записи составной части ресурса</vt:lpstr>
      <vt:lpstr>Разбираем  аналитическое  описание</vt:lpstr>
      <vt:lpstr>Особенности библиографической записи в рекомендательных списках литературы</vt:lpstr>
      <vt:lpstr>Пример  рекомендательного  списка литературы</vt:lpstr>
      <vt:lpstr>Презентация PowerPoint</vt:lpstr>
      <vt:lpstr>Пример  рекомендательного списка литературы</vt:lpstr>
      <vt:lpstr>Что почитать по  теме </vt:lpstr>
      <vt:lpstr>Спасибо за внимание! ___________  зав. информационно-библиографическим отделом  Ольга Романовна Соколова __________ E-mail: ibo@cbs-kstovo.ru  Телефон: 2-47-97 (доб. 110)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2025-04-22T06:23:35Z</dcterms:created>
  <dcterms:modified xsi:type="dcterms:W3CDTF">2025-04-23T08:32:59Z</dcterms:modified>
</cp:coreProperties>
</file>