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97" r:id="rId5"/>
    <p:sldId id="299" r:id="rId6"/>
    <p:sldId id="304" r:id="rId7"/>
    <p:sldId id="322" r:id="rId8"/>
    <p:sldId id="298" r:id="rId9"/>
    <p:sldId id="301" r:id="rId10"/>
    <p:sldId id="321" r:id="rId11"/>
    <p:sldId id="302" r:id="rId12"/>
    <p:sldId id="323" r:id="rId13"/>
    <p:sldId id="324" r:id="rId14"/>
    <p:sldId id="303" r:id="rId15"/>
    <p:sldId id="305" r:id="rId16"/>
    <p:sldId id="309" r:id="rId17"/>
    <p:sldId id="308" r:id="rId18"/>
    <p:sldId id="310" r:id="rId19"/>
    <p:sldId id="311" r:id="rId20"/>
    <p:sldId id="312" r:id="rId21"/>
    <p:sldId id="314" r:id="rId22"/>
    <p:sldId id="315" r:id="rId23"/>
    <p:sldId id="306" r:id="rId24"/>
    <p:sldId id="313" r:id="rId25"/>
    <p:sldId id="316" r:id="rId26"/>
    <p:sldId id="317" r:id="rId27"/>
    <p:sldId id="318" r:id="rId28"/>
    <p:sldId id="319" r:id="rId29"/>
    <p:sldId id="320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D08C"/>
    <a:srgbClr val="5380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43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4513-A1DD-426A-B31D-F38585412A6D}" type="datetimeFigureOut">
              <a:rPr lang="ru-RU" smtClean="0"/>
              <a:t>30.04.2025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2592-2809-4C07-BA86-6E933D968F2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8200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4513-A1DD-426A-B31D-F38585412A6D}" type="datetimeFigureOut">
              <a:rPr lang="ru-RU" smtClean="0"/>
              <a:t>30.04.2025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2592-2809-4C07-BA86-6E933D968F2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8888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4513-A1DD-426A-B31D-F38585412A6D}" type="datetimeFigureOut">
              <a:rPr lang="ru-RU" smtClean="0"/>
              <a:t>30.04.2025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2592-2809-4C07-BA86-6E933D968F2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0097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4513-A1DD-426A-B31D-F38585412A6D}" type="datetimeFigureOut">
              <a:rPr lang="ru-RU" smtClean="0"/>
              <a:t>30.04.2025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2592-2809-4C07-BA86-6E933D968F2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1819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4513-A1DD-426A-B31D-F38585412A6D}" type="datetimeFigureOut">
              <a:rPr lang="ru-RU" smtClean="0"/>
              <a:t>30.04.2025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2592-2809-4C07-BA86-6E933D968F2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2443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4513-A1DD-426A-B31D-F38585412A6D}" type="datetimeFigureOut">
              <a:rPr lang="ru-RU" smtClean="0"/>
              <a:t>30.04.2025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2592-2809-4C07-BA86-6E933D968F2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3611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4513-A1DD-426A-B31D-F38585412A6D}" type="datetimeFigureOut">
              <a:rPr lang="ru-RU" smtClean="0"/>
              <a:t>30.04.2025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2592-2809-4C07-BA86-6E933D968F2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1059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4513-A1DD-426A-B31D-F38585412A6D}" type="datetimeFigureOut">
              <a:rPr lang="ru-RU" smtClean="0"/>
              <a:t>30.04.2025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2592-2809-4C07-BA86-6E933D968F2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1293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4513-A1DD-426A-B31D-F38585412A6D}" type="datetimeFigureOut">
              <a:rPr lang="ru-RU" smtClean="0"/>
              <a:t>30.04.2025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2592-2809-4C07-BA86-6E933D968F2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6356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4513-A1DD-426A-B31D-F38585412A6D}" type="datetimeFigureOut">
              <a:rPr lang="ru-RU" smtClean="0"/>
              <a:t>30.04.2025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2592-2809-4C07-BA86-6E933D968F2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759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4513-A1DD-426A-B31D-F38585412A6D}" type="datetimeFigureOut">
              <a:rPr lang="ru-RU" smtClean="0"/>
              <a:t>30.04.2025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32592-2809-4C07-BA86-6E933D968F2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3610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rgbClr val="538034">
                <a:alpha val="36000"/>
              </a:srgbClr>
            </a:gs>
            <a:gs pos="54000">
              <a:srgbClr val="B5D2EC"/>
            </a:gs>
            <a:gs pos="50000">
              <a:schemeClr val="accent1">
                <a:lumMod val="45000"/>
                <a:lumOff val="55000"/>
                <a:alpha val="63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97000">
              <a:schemeClr val="bg2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94513-A1DD-426A-B31D-F38585412A6D}" type="datetimeFigureOut">
              <a:rPr lang="ru-RU" smtClean="0"/>
              <a:t>30.04.2025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32592-2809-4C07-BA86-6E933D968F2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3200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89314" y="258792"/>
            <a:ext cx="9144000" cy="677909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УЧРЕЖДЕНИЕ КУЛЬТУРЫ </a:t>
            </a:r>
            <a:b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«ЦЕНТРАЛИЗОВАННАЯ БИБЛИОТЕЧНАЯ СИСТЕМА» КСТОВСКОГО МУНИЦИПАЛЬНОГО ОКРУГА</a:t>
            </a:r>
            <a:b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 МЕТОДИЧЕСКОЙ И ИННОВАЦИОННОЙ ДЕЯТЕЛЬНОСТИ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9314" y="2724960"/>
            <a:ext cx="9144000" cy="1655762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ru-RU" sz="1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КСТОВСКИЙ КРАЙ: </a:t>
            </a:r>
          </a:p>
          <a:p>
            <a:pPr>
              <a:lnSpc>
                <a:spcPct val="120000"/>
              </a:lnSpc>
            </a:pPr>
            <a:r>
              <a:rPr lang="ru-RU" sz="1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ПОДВИГ ТРУЖЕНИКОВ ТЫЛА</a:t>
            </a:r>
            <a:endParaRPr lang="ru-RU" sz="1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96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Кстово, 2025 г.</a:t>
            </a:r>
            <a:endParaRPr lang="ru-RU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8724" y="785005"/>
            <a:ext cx="2971762" cy="5904000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79149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1079" y="462082"/>
            <a:ext cx="3729600" cy="5400000"/>
          </a:xfrm>
          <a:prstGeom prst="rect">
            <a:avLst/>
          </a:prstGeom>
          <a:effectLst>
            <a:glow rad="508000">
              <a:schemeClr val="tx1">
                <a:lumMod val="65000"/>
                <a:lumOff val="35000"/>
              </a:schemeClr>
            </a:glow>
          </a:effectLst>
        </p:spPr>
      </p:pic>
      <p:sp>
        <p:nvSpPr>
          <p:cNvPr id="3" name="Прямоугольник 2"/>
          <p:cNvSpPr/>
          <p:nvPr/>
        </p:nvSpPr>
        <p:spPr>
          <a:xfrm>
            <a:off x="1114711" y="6023541"/>
            <a:ext cx="104110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Ф.И. ГЛЕБОВ, ПРЕДСЕДАТЕЛЬ НОВОЛИКЕЕВСКОГО КОЛХОЗА ИМЕНИ КИРОВА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185819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4294967295"/>
          </p:nvPr>
        </p:nvSpPr>
        <p:spPr>
          <a:xfrm>
            <a:off x="780585" y="-142240"/>
            <a:ext cx="10794381" cy="6687503"/>
          </a:xfrm>
        </p:spPr>
        <p:txBody>
          <a:bodyPr>
            <a:normAutofit/>
          </a:bodyPr>
          <a:lstStyle/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СТАТЬИ ИЗ РАЙОННОЙ ГАЗЕТЫ «БОЛЬШЕВИТСКИЙ ПУТЬ»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1941 - 1942 ГОДЫ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203199"/>
            <a:ext cx="10515600" cy="49084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52" y="1136963"/>
            <a:ext cx="9748565" cy="50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508000">
              <a:schemeClr val="tx1">
                <a:lumMod val="65000"/>
                <a:lumOff val="35000"/>
              </a:schemeClr>
            </a:glo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67531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633" y="361120"/>
            <a:ext cx="3091457" cy="608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508000">
              <a:schemeClr val="tx1">
                <a:lumMod val="65000"/>
                <a:lumOff val="35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080" y="325120"/>
            <a:ext cx="4381491" cy="615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508000">
              <a:schemeClr val="tx1">
                <a:lumMod val="65000"/>
                <a:lumOff val="35000"/>
              </a:schemeClr>
            </a:glo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91711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21" y="314960"/>
            <a:ext cx="4641678" cy="619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508000">
              <a:schemeClr val="tx1">
                <a:lumMod val="65000"/>
                <a:lumOff val="35000"/>
              </a:schemeClr>
            </a:glo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43273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idx="4294967295"/>
          </p:nvPr>
        </p:nvSpPr>
        <p:spPr>
          <a:xfrm>
            <a:off x="6019800" y="987425"/>
            <a:ext cx="6172200" cy="4873625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4294967295"/>
          </p:nvPr>
        </p:nvSpPr>
        <p:spPr>
          <a:xfrm>
            <a:off x="2007220" y="5687122"/>
            <a:ext cx="7761249" cy="947854"/>
          </a:xfrm>
        </p:spPr>
        <p:txBody>
          <a:bodyPr>
            <a:normAutofit/>
          </a:bodyPr>
          <a:lstStyle/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ТАНК Т-34 – ОРУЖИЕ ПОБЕДЫ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600" y="611122"/>
            <a:ext cx="8110800" cy="507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508000">
              <a:schemeClr val="tx1">
                <a:lumMod val="65000"/>
                <a:lumOff val="35000"/>
              </a:schemeClr>
            </a:glo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88023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idx="4294967295"/>
          </p:nvPr>
        </p:nvSpPr>
        <p:spPr>
          <a:xfrm>
            <a:off x="6019800" y="987425"/>
            <a:ext cx="6172200" cy="4873625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4294967295"/>
          </p:nvPr>
        </p:nvSpPr>
        <p:spPr>
          <a:xfrm>
            <a:off x="624469" y="5687122"/>
            <a:ext cx="10972800" cy="947854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ДЕТЕЙ БЛОКАДНОГО ЛЕНИНГРАДА, ЭВАКУИРОВАННЫХ</a:t>
            </a:r>
          </a:p>
          <a:p>
            <a:pPr marL="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ГОРЬКОВСКУЮ ОБЛАСТЬ В ГОДЫ ВЕЛИКОЙ ОТЕЧЕСТВЕННОЙ ВОЙНЫ, ФОТО 1945 г.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9007" r="9017" b="13102"/>
          <a:stretch/>
        </p:blipFill>
        <p:spPr>
          <a:xfrm>
            <a:off x="2507581" y="365125"/>
            <a:ext cx="7176838" cy="507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508000">
              <a:schemeClr val="tx1">
                <a:lumMod val="50000"/>
                <a:lumOff val="50000"/>
              </a:schemeClr>
            </a:glo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71907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1668" y="5698274"/>
            <a:ext cx="10036097" cy="88094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РУССКИЕ И ПОЛЬСКИЕ ВОСПИТАННИКИ КСТОВСКОГО ДЕТСКОГО ДОМА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997" y="844123"/>
            <a:ext cx="8609437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508000">
              <a:schemeClr val="tx1">
                <a:lumMod val="85000"/>
                <a:lumOff val="1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87218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1083" y="5709424"/>
            <a:ext cx="3438293" cy="837889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ПОСЫЛКИ НА ФРОНТ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07" y="613316"/>
            <a:ext cx="4800000" cy="36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508000">
              <a:schemeClr val="tx1">
                <a:lumMod val="50000"/>
                <a:lumOff val="5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589" y="1875249"/>
            <a:ext cx="5407983" cy="36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508000">
              <a:schemeClr val="tx1">
                <a:lumMod val="50000"/>
                <a:lumOff val="50000"/>
              </a:schemeClr>
            </a:glo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0798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6707" y="5394325"/>
            <a:ext cx="7402551" cy="132556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ГОРЬКОВСКОГО РУБЕЖА ОБОРОНЫ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891" y="412595"/>
            <a:ext cx="5575459" cy="51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508000">
              <a:schemeClr val="tx1">
                <a:lumMod val="65000"/>
                <a:lumOff val="35000"/>
              </a:schemeClr>
            </a:glo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64140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0020" y="5642517"/>
            <a:ext cx="9790770" cy="914399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ПАМЯТЬ О ТРУДОВОМ ПОДВИГЕ ЖИТЕЛЕЙ КСТОВСКОГО РАЙОНА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732" y="521784"/>
            <a:ext cx="10605058" cy="489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508000">
              <a:schemeClr val="tx1">
                <a:lumMod val="65000"/>
                <a:lumOff val="35000"/>
              </a:schemeClr>
            </a:glo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26842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2725738"/>
            <a:ext cx="7135813" cy="1655762"/>
          </a:xfrm>
        </p:spPr>
        <p:txBody>
          <a:bodyPr>
            <a:normAutofit/>
          </a:bodyPr>
          <a:lstStyle/>
          <a:p>
            <a:endParaRPr lang="ru-RU" dirty="0"/>
          </a:p>
          <a:p>
            <a:pPr algn="ctr"/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234625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34536"/>
            <a:ext cx="7968000" cy="597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glow rad="508000">
              <a:schemeClr val="tx1">
                <a:lumMod val="75000"/>
                <a:lumOff val="2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20367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16927" y="5675971"/>
            <a:ext cx="9478535" cy="835954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АВТОМОБИЛЬНОЙ ДОРОГИ ГОРЬКИЙ-КАЗАНЬ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16172"/>
          <a:stretch/>
        </p:blipFill>
        <p:spPr>
          <a:xfrm>
            <a:off x="2062195" y="518400"/>
            <a:ext cx="7643864" cy="496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508000">
              <a:schemeClr val="tx1">
                <a:lumMod val="50000"/>
                <a:lumOff val="50000"/>
              </a:schemeClr>
            </a:glo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13200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52184" y="5958178"/>
            <a:ext cx="7504771" cy="65403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А.Г. РОСЛЯКОВ, ГЕНЕРАЛ-МАЙОР,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КОМАНДИР  ГВАРДЕЙСКОГО МИНОМЁТНОГО УЧИЛИЩА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8319" y="382305"/>
            <a:ext cx="3352500" cy="536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508000">
              <a:schemeClr val="tx1">
                <a:lumMod val="65000"/>
                <a:lumOff val="35000"/>
              </a:schemeClr>
            </a:glo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63770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128" y="416534"/>
            <a:ext cx="7882253" cy="590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508000">
              <a:schemeClr val="tx1">
                <a:lumMod val="65000"/>
                <a:lumOff val="35000"/>
              </a:schemeClr>
            </a:glo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42127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71" t="2602" r="10497" b="9431"/>
          <a:stretch/>
        </p:blipFill>
        <p:spPr>
          <a:xfrm>
            <a:off x="1942603" y="540883"/>
            <a:ext cx="7623023" cy="511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508000">
              <a:schemeClr val="tx1">
                <a:lumMod val="65000"/>
                <a:lumOff val="35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199736" y="5920627"/>
            <a:ext cx="8117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БОЕВАЯ МАШИНА РЕАКТИВНОЙ АРТИЛЛЕРИИ «КАТЮША»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НИЖЕГОРОДСКОМ КРЕМЛЕ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34550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330283"/>
            <a:ext cx="10515600" cy="1182029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ЗЕЛЁНЫЙ ГОРОД.  РЯДОМ С ТЕМ МЕСТОМ, ГДЕ КОГДА-ТО БЫЛ РАСПОЛОЖЕН ШТАБ СЕКРЕТНОЙ ВОЕННОЙ БРИГАДЫ, СЕЙЧАС НАХОДИТСЯ ОЗЕРО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425" y="390644"/>
            <a:ext cx="7575149" cy="50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508000">
              <a:schemeClr val="tx1">
                <a:lumMod val="65000"/>
                <a:lumOff val="35000"/>
              </a:schemeClr>
            </a:glo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55254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1061049" y="5607170"/>
            <a:ext cx="10189234" cy="79363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Н.В. КУЗЯКИНА, ДОЧЬ «КАТЮШЕВЦА» В. ПАНЮХИНА,</a:t>
            </a:r>
            <a:br>
              <a:rPr lang="ru-RU" sz="2000" b="1" dirty="0" smtClean="0">
                <a:latin typeface="Times New Roman CYR" panose="02020603050405020304" pitchFamily="18" charset="0"/>
                <a:cs typeface="Times New Roman CYR" panose="02020603050405020304" pitchFamily="18" charset="0"/>
              </a:rPr>
            </a:br>
            <a:r>
              <a:rPr lang="ru-RU" sz="2000" b="1" dirty="0" smtClean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БЕРЕЖНО ХРАНИТ ПАМЯТЬ ОБ ОТЦЕ И ЕГО СОСЛУЖИВЦАХ</a:t>
            </a:r>
            <a:endParaRPr lang="ru-RU" sz="20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178" y="445235"/>
            <a:ext cx="7506000" cy="500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508000">
              <a:schemeClr val="tx1">
                <a:lumMod val="65000"/>
                <a:lumOff val="35000"/>
              </a:schemeClr>
            </a:glo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47941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5730875"/>
            <a:ext cx="10515600" cy="7413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latin typeface="Times New Roman CYR" panose="02020603050405020304" pitchFamily="18" charset="0"/>
                <a:cs typeface="Times New Roman CYR" panose="02020603050405020304" pitchFamily="18" charset="0"/>
              </a:rPr>
              <a:t/>
            </a:r>
            <a:br>
              <a:rPr lang="ru-RU" sz="2000" b="1" dirty="0" smtClean="0">
                <a:latin typeface="Times New Roman CYR" panose="02020603050405020304" pitchFamily="18" charset="0"/>
                <a:cs typeface="Times New Roman CYR" panose="02020603050405020304" pitchFamily="18" charset="0"/>
              </a:rPr>
            </a:br>
            <a:r>
              <a:rPr lang="ru-RU" sz="20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/>
            </a:r>
            <a:br>
              <a:rPr lang="ru-RU" sz="20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</a:br>
            <a:r>
              <a:rPr lang="ru-RU" sz="2000" b="1" dirty="0" smtClean="0">
                <a:latin typeface="Times New Roman CYR" panose="02020603050405020304" pitchFamily="18" charset="0"/>
                <a:cs typeface="Times New Roman CYR" panose="02020603050405020304" pitchFamily="18" charset="0"/>
              </a:rPr>
              <a:t/>
            </a:r>
            <a:br>
              <a:rPr lang="ru-RU" sz="2000" b="1" dirty="0" smtClean="0">
                <a:latin typeface="Times New Roman CYR" panose="02020603050405020304" pitchFamily="18" charset="0"/>
                <a:cs typeface="Times New Roman CYR" panose="02020603050405020304" pitchFamily="18" charset="0"/>
              </a:rPr>
            </a:br>
            <a:r>
              <a:rPr lang="ru-RU" sz="20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/>
            </a:r>
            <a:br>
              <a:rPr lang="ru-RU" sz="2000" b="1" dirty="0">
                <a:latin typeface="Times New Roman CYR" panose="02020603050405020304" pitchFamily="18" charset="0"/>
                <a:cs typeface="Times New Roman CYR" panose="02020603050405020304" pitchFamily="18" charset="0"/>
              </a:rPr>
            </a:br>
            <a:endParaRPr lang="ru-RU" sz="20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4294967295"/>
          </p:nvPr>
        </p:nvSpPr>
        <p:spPr>
          <a:xfrm>
            <a:off x="1290320" y="6238875"/>
            <a:ext cx="9225280" cy="50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tx1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«</a:t>
            </a:r>
            <a:r>
              <a:rPr lang="ru-RU" sz="2000" b="1" dirty="0" smtClean="0">
                <a:solidFill>
                  <a:schemeClr val="tx1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КАТЮШЕВЕЦ</a:t>
            </a:r>
            <a:r>
              <a:rPr lang="ru-RU" sz="2000" b="1" dirty="0">
                <a:solidFill>
                  <a:schemeClr val="tx1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» ВЛАДИМИР ПАНЮХИН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6668" y="456238"/>
            <a:ext cx="3408424" cy="5508000"/>
          </a:xfrm>
          <a:prstGeom prst="rect">
            <a:avLst/>
          </a:prstGeom>
          <a:effectLst>
            <a:glow rad="508000">
              <a:schemeClr val="tx1">
                <a:lumMod val="65000"/>
                <a:lumOff val="3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98467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480" y="800417"/>
            <a:ext cx="9144000" cy="5419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508000">
              <a:schemeClr val="tx1">
                <a:lumMod val="65000"/>
                <a:lumOff val="35000"/>
              </a:schemeClr>
            </a:glo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28785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435" y="356870"/>
            <a:ext cx="7223760" cy="5400000"/>
          </a:xfrm>
          <a:prstGeom prst="rect">
            <a:avLst/>
          </a:prstGeom>
          <a:effectLst>
            <a:glow rad="508000">
              <a:schemeClr val="tx1">
                <a:lumMod val="65000"/>
                <a:lumOff val="35000"/>
              </a:schemeClr>
            </a:glow>
          </a:effectLst>
        </p:spPr>
      </p:pic>
      <p:sp>
        <p:nvSpPr>
          <p:cNvPr id="3" name="Прямоугольник 2"/>
          <p:cNvSpPr/>
          <p:nvPr/>
        </p:nvSpPr>
        <p:spPr>
          <a:xfrm>
            <a:off x="4592464" y="5972452"/>
            <a:ext cx="430783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8200" y="5972452"/>
            <a:ext cx="10492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ПЕРЕХОДЯЩЕЕ КРАСНОЕ ЗНАМЯ ГОСУДАРСТВЕННОГО КОМИТЕТА ОБОРОНЫ</a:t>
            </a:r>
            <a:endParaRPr lang="ru-RU" sz="2000" b="1" dirty="0"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912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5446" t="2976" r="15441" b="37231"/>
          <a:stretch/>
        </p:blipFill>
        <p:spPr>
          <a:xfrm>
            <a:off x="1737360" y="741680"/>
            <a:ext cx="9087280" cy="5400000"/>
          </a:xfrm>
          <a:prstGeom prst="rect">
            <a:avLst/>
          </a:prstGeom>
          <a:effectLst>
            <a:glow rad="508000">
              <a:schemeClr val="tx1">
                <a:lumMod val="65000"/>
                <a:lumOff val="3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34149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3853" y="2668555"/>
            <a:ext cx="6634065" cy="3995682"/>
          </a:xfrm>
        </p:spPr>
        <p:txBody>
          <a:bodyPr>
            <a:normAutofit/>
          </a:bodyPr>
          <a:lstStyle/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5"/>
          <p:cNvSpPr>
            <a:spLocks noGrp="1"/>
          </p:cNvSpPr>
          <p:nvPr>
            <p:ph type="title"/>
          </p:nvPr>
        </p:nvSpPr>
        <p:spPr>
          <a:xfrm>
            <a:off x="1026742" y="184237"/>
            <a:ext cx="6018212" cy="223239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012" y="898354"/>
            <a:ext cx="6978683" cy="48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508000">
              <a:schemeClr val="tx1">
                <a:lumMod val="50000"/>
                <a:lumOff val="5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16" y="340354"/>
            <a:ext cx="4124689" cy="5976000"/>
          </a:xfrm>
          <a:prstGeom prst="rect">
            <a:avLst/>
          </a:prstGeom>
          <a:ln>
            <a:noFill/>
          </a:ln>
          <a:effectLst>
            <a:glow rad="279400">
              <a:schemeClr val="tx1">
                <a:lumMod val="65000"/>
                <a:lumOff val="35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259577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/>
          <p:cNvSpPr>
            <a:spLocks noGrp="1"/>
          </p:cNvSpPr>
          <p:nvPr>
            <p:ph type="ctrTitle"/>
          </p:nvPr>
        </p:nvSpPr>
        <p:spPr>
          <a:xfrm>
            <a:off x="1524000" y="323386"/>
            <a:ext cx="9144000" cy="6690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ТРУДОВОЙ ФРОНТ КРЕСТЬЯН</a:t>
            </a:r>
            <a:endParaRPr lang="ru-RU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idx="4294967295"/>
          </p:nvPr>
        </p:nvSpPr>
        <p:spPr>
          <a:xfrm>
            <a:off x="0" y="4589463"/>
            <a:ext cx="10515600" cy="1500187"/>
          </a:xfrm>
        </p:spPr>
        <p:txBody>
          <a:bodyPr>
            <a:normAutofit/>
          </a:bodyPr>
          <a:lstStyle/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" y="1093556"/>
            <a:ext cx="6539451" cy="874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2089348"/>
            <a:ext cx="6296867" cy="87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407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/>
          <p:cNvSpPr>
            <a:spLocks noGrp="1"/>
          </p:cNvSpPr>
          <p:nvPr>
            <p:ph type="ctrTitle"/>
          </p:nvPr>
        </p:nvSpPr>
        <p:spPr>
          <a:xfrm>
            <a:off x="1524000" y="323386"/>
            <a:ext cx="9671824" cy="6690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РАБОТАЛИ НАРАВНЕ СО ВЗРОСЛЫМИ</a:t>
            </a:r>
            <a:endParaRPr lang="ru-RU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idx="4294967295"/>
          </p:nvPr>
        </p:nvSpPr>
        <p:spPr>
          <a:xfrm>
            <a:off x="0" y="4589463"/>
            <a:ext cx="10515600" cy="1500187"/>
          </a:xfrm>
        </p:spPr>
        <p:txBody>
          <a:bodyPr>
            <a:normAutofit/>
          </a:bodyPr>
          <a:lstStyle/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5634" y="1260089"/>
            <a:ext cx="3545480" cy="5184000"/>
          </a:xfrm>
          <a:prstGeom prst="rect">
            <a:avLst/>
          </a:prstGeom>
          <a:effectLst>
            <a:glow rad="508000">
              <a:schemeClr val="tx1">
                <a:lumMod val="75000"/>
                <a:lumOff val="2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86" y="1532266"/>
            <a:ext cx="5749026" cy="4139543"/>
          </a:xfrm>
          <a:prstGeom prst="rect">
            <a:avLst/>
          </a:prstGeom>
          <a:effectLst>
            <a:glow rad="508000">
              <a:schemeClr val="tx1">
                <a:lumMod val="85000"/>
                <a:lumOff val="1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99898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idx="4294967295"/>
          </p:nvPr>
        </p:nvSpPr>
        <p:spPr>
          <a:xfrm>
            <a:off x="6019800" y="987425"/>
            <a:ext cx="6172200" cy="4873625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465" y="521242"/>
            <a:ext cx="8690135" cy="561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508000">
              <a:schemeClr val="tx1">
                <a:lumMod val="65000"/>
                <a:lumOff val="35000"/>
              </a:schemeClr>
            </a:glow>
            <a:reflection blurRad="5080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63813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574" y="486058"/>
            <a:ext cx="2901948" cy="5938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508000">
              <a:schemeClr val="tx1">
                <a:lumMod val="65000"/>
                <a:lumOff val="35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7313354" y="5520174"/>
            <a:ext cx="45433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Р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АЙОННАЯ ГАЗЕТА «БОЛЬШЕВИТСКИЙ ПУТЬ», 1941 г.</a:t>
            </a:r>
          </a:p>
          <a:p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838031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/>
          <p:cNvSpPr>
            <a:spLocks noGrp="1"/>
          </p:cNvSpPr>
          <p:nvPr>
            <p:ph type="title" idx="4294967295"/>
          </p:nvPr>
        </p:nvSpPr>
        <p:spPr>
          <a:xfrm>
            <a:off x="465145" y="278779"/>
            <a:ext cx="11221333" cy="78569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ВКЛАД КСТОВЧАН В  ФОНД ОБОРОНЫ РОДИНЫ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sz="half" idx="4294967295"/>
          </p:nvPr>
        </p:nvSpPr>
        <p:spPr>
          <a:xfrm>
            <a:off x="0" y="2505075"/>
            <a:ext cx="5157788" cy="3684588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4294967295"/>
          </p:nvPr>
        </p:nvSpPr>
        <p:spPr>
          <a:xfrm>
            <a:off x="0" y="1681163"/>
            <a:ext cx="5157788" cy="823912"/>
          </a:xfrm>
        </p:spPr>
        <p:txBody>
          <a:bodyPr>
            <a:normAutofit/>
          </a:bodyPr>
          <a:lstStyle/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b="6180"/>
          <a:stretch/>
        </p:blipFill>
        <p:spPr>
          <a:xfrm>
            <a:off x="7833686" y="1360489"/>
            <a:ext cx="3714750" cy="44939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508000">
              <a:schemeClr val="tx1">
                <a:lumMod val="50000"/>
                <a:lumOff val="5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45" y="1346452"/>
            <a:ext cx="5927711" cy="439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508000">
              <a:schemeClr val="tx1">
                <a:lumMod val="50000"/>
                <a:lumOff val="5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3936381" y="6150408"/>
            <a:ext cx="5417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Пелагея Андреевна Касаткина </a:t>
            </a:r>
          </a:p>
        </p:txBody>
      </p:sp>
    </p:spTree>
    <p:extLst>
      <p:ext uri="{BB962C8B-B14F-4D97-AF65-F5344CB8AC3E}">
        <p14:creationId xmlns:p14="http://schemas.microsoft.com/office/powerpoint/2010/main" val="3099350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3602038"/>
            <a:ext cx="9144000" cy="1655762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2955074" y="5614194"/>
            <a:ext cx="6841307" cy="896937"/>
          </a:xfrm>
        </p:spPr>
        <p:txBody>
          <a:bodyPr>
            <a:normAutofit/>
          </a:bodyPr>
          <a:lstStyle/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ОБРАЩЕНИЕ П.А.КАСАТКИНОЙ К  И.В. СТАЛИНУ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3932238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034" y="466194"/>
            <a:ext cx="7003025" cy="5148000"/>
          </a:xfrm>
          <a:prstGeom prst="rect">
            <a:avLst/>
          </a:prstGeom>
          <a:effectLst>
            <a:glow rad="508000">
              <a:schemeClr val="tx1">
                <a:lumMod val="75000"/>
                <a:lumOff val="2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53181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9682</TotalTime>
  <Words>148</Words>
  <Application>Microsoft Office PowerPoint</Application>
  <PresentationFormat>Широкоэкранный</PresentationFormat>
  <Paragraphs>189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Times New Roman CYR</vt:lpstr>
      <vt:lpstr>Office Theme</vt:lpstr>
      <vt:lpstr>МУНИЦИПАЛЬНОЕ БЮДЖЕТНОЕ УЧРЕЖДЕНИЕ КУЛЬТУРЫ  «ЦЕНТРАЛИЗОВАННАЯ БИБЛИОТЕЧНАЯ СИСТЕМА» КСТОВСКОГО МУНИЦИПАЛЬНОГО ОКРУГА ОТДЕЛ МЕТОДИЧЕСКОЙ И ИННОВАЦИОННОЙ ДЕЯТЕЛЬНОСТИ</vt:lpstr>
      <vt:lpstr>Презентация PowerPoint</vt:lpstr>
      <vt:lpstr>           </vt:lpstr>
      <vt:lpstr>       ТРУДОВОЙ ФРОНТ КРЕСТЬЯН</vt:lpstr>
      <vt:lpstr>       ДЕТИ РАБОТАЛИ НАРАВНЕ СО ВЗРОСЛЫМИ</vt:lpstr>
      <vt:lpstr>           </vt:lpstr>
      <vt:lpstr>Презентация PowerPoint</vt:lpstr>
      <vt:lpstr>     ВКЛАД КСТОВЧАН В  ФОНД ОБОРОНЫ РОДИНЫ       </vt:lpstr>
      <vt:lpstr>           </vt:lpstr>
      <vt:lpstr>Презентация PowerPoint</vt:lpstr>
      <vt:lpstr>         </vt:lpstr>
      <vt:lpstr>Презентация PowerPoint</vt:lpstr>
      <vt:lpstr>Презентация PowerPoint</vt:lpstr>
      <vt:lpstr>           </vt:lpstr>
      <vt:lpstr>           </vt:lpstr>
      <vt:lpstr>РУССКИЕ И ПОЛЬСКИЕ ВОСПИТАННИКИ КСТОВСКОГО ДЕТСКОГО ДОМА </vt:lpstr>
      <vt:lpstr>ПОСЫЛКИ НА ФРОНТ</vt:lpstr>
      <vt:lpstr>СТРОИТЕЛЬСТВО ГОРЬКОВСКОГО РУБЕЖА ОБОРОНЫ</vt:lpstr>
      <vt:lpstr>В ПАМЯТЬ О ТРУДОВОМ ПОДВИГЕ ЖИТЕЛЕЙ КСТОВСКОГО РАЙОНА</vt:lpstr>
      <vt:lpstr>СТРОИТЕЛЬСТВО АВТОМОБИЛЬНОЙ ДОРОГИ ГОРЬКИЙ-КАЗАНЬ</vt:lpstr>
      <vt:lpstr> А.Г. РОСЛЯКОВ, ГЕНЕРАЛ-МАЙОР,  КОМАНДИР  ГВАРДЕЙСКОГО МИНОМЁТНОГО УЧИЛИЩА</vt:lpstr>
      <vt:lpstr>Презентация PowerPoint</vt:lpstr>
      <vt:lpstr>Презентация PowerPoint</vt:lpstr>
      <vt:lpstr> ЗЕЛЁНЫЙ ГОРОД.  РЯДОМ С ТЕМ МЕСТОМ, ГДЕ КОГДА-ТО БЫЛ РАСПОЛОЖЕН ШТАБ СЕКРЕТНОЙ ВОЕННОЙ БРИГАДЫ, СЕЙЧАС НАХОДИТСЯ ОЗЕРО</vt:lpstr>
      <vt:lpstr>Н.В. КУЗЯКИНА, ДОЧЬ «КАТЮШЕВЦА» В. ПАНЮХИНА,  БЕРЕЖНО ХРАНИТ ПАМЯТЬ ОБ ОТЦЕ И ЕГО СОСЛУЖИВЦАХ</vt:lpstr>
      <vt:lpstr>    </vt:lpstr>
      <vt:lpstr>Презентация PowerPoint</vt:lpstr>
      <vt:lpstr>ПЕРЕХОДЯЩЕЕ КРАСНОЕ ЗНАМЯ ГОСУДАРСТВЕННОГО КОМИТЕТА ОБОРОНЫ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142</cp:revision>
  <dcterms:created xsi:type="dcterms:W3CDTF">2024-09-19T11:38:23Z</dcterms:created>
  <dcterms:modified xsi:type="dcterms:W3CDTF">2025-04-30T08:36:48Z</dcterms:modified>
</cp:coreProperties>
</file>